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5075" cx="9144000"/>
  <p:notesSz cx="6858000" cy="9144000"/>
  <p:embeddedFontLst>
    <p:embeddedFont>
      <p:font typeface="Anton"/>
      <p:regular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8C8670C-0336-41E9-A808-1C4EB09E7E8E}">
  <a:tblStyle styleId="{88C8670C-0336-41E9-A808-1C4EB09E7E8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Calibri"/>
          <a:ea typeface="Calibri"/>
          <a:cs typeface="Calibri"/>
        </a:font>
        <a:schemeClr val="lt1"/>
      </a:tcTxStyle>
      <a:tcStyle>
        <a:fill>
          <a:solidFill>
            <a:schemeClr val="dk1"/>
          </a:solidFill>
        </a:fill>
      </a:tcStyle>
    </a:lastCol>
    <a:firstCol>
      <a:tcTxStyle b="on" i="off">
        <a:font>
          <a:latin typeface="Calibri"/>
          <a:ea typeface="Calibri"/>
          <a:cs typeface="Calibri"/>
        </a:font>
        <a:schemeClr val="lt1"/>
      </a:tcTxStyle>
      <a:tcStyle>
        <a:fill>
          <a:solidFill>
            <a:schemeClr val="dk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Anton-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9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zh-C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p1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31" name="Google Shape;23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45" name="Google Shape;24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57" name="Google Shape;257;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1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69" name="Google Shape;26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1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1" name="Google Shape;28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82" name="Google Shape;28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1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95" name="Google Shape;295;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08" name="Google Shape;30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1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8" name="Google Shape;31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19" name="Google Shape;31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1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31" name="Google Shape;33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8" name="Google Shape;33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39" name="Google Shape;339;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p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18" name="Google Shape;118;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51" name="Google Shape;35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70" name="Google Shape;37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2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81" name="Google Shape;38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2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395" name="Google Shape;3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2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06" name="Google Shape;406;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18" name="Google Shape;41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6" name="Google Shape;43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37" name="Google Shape;437;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2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57" name="Google Shape;45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p2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9" name="Google Shape;46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70" name="Google Shape;47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2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82" name="Google Shape;482;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51" name="Google Shape;15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3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499" name="Google Shape;49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3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9" name="Google Shape;509;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10" name="Google Shape;510;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3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21" name="Google Shape;52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3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2" name="Google Shape;53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33" name="Google Shape;53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3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44" name="Google Shape;544;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p3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6" name="Google Shape;55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57" name="Google Shape;557;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3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65" name="Google Shape;565;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3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76" name="Google Shape;576;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3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86" name="Google Shape;58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p3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597" name="Google Shape;597;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59" name="Google Shape;15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4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13" name="Google Shape;61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p4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24" name="Google Shape;624;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4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68" name="Google Shape;66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4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82" name="Google Shape;682;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p4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693" name="Google Shape;693;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p4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2" name="Google Shape;702;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03" name="Google Shape;703;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p4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3" name="Google Shape;71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14" name="Google Shape;71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p4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24" name="Google Shape;724;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2" name="Shape 732"/>
        <p:cNvGrpSpPr/>
        <p:nvPr/>
      </p:nvGrpSpPr>
      <p:grpSpPr>
        <a:xfrm>
          <a:off x="0" y="0"/>
          <a:ext cx="0" cy="0"/>
          <a:chOff x="0" y="0"/>
          <a:chExt cx="0" cy="0"/>
        </a:xfrm>
      </p:grpSpPr>
      <p:sp>
        <p:nvSpPr>
          <p:cNvPr id="733" name="Google Shape;733;p4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35" name="Google Shape;735;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p4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5" name="Google Shape;745;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46" name="Google Shape;746;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p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70" name="Google Shape;17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p5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9" name="Google Shape;75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60" name="Google Shape;76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p5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70" name="Google Shape;770;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p5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9" name="Google Shape;779;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80" name="Google Shape;780;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p5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7" name="Google Shape;787;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88" name="Google Shape;788;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5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799" name="Google Shape;799;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55: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9" name="Google Shape;809;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10" name="Google Shape;810;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p5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2" name="Google Shape;822;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23" name="Google Shape;823;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5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36" name="Google Shape;836;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5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49" name="Google Shape;849;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7" name="Shape 857"/>
        <p:cNvGrpSpPr/>
        <p:nvPr/>
      </p:nvGrpSpPr>
      <p:grpSpPr>
        <a:xfrm>
          <a:off x="0" y="0"/>
          <a:ext cx="0" cy="0"/>
          <a:chOff x="0" y="0"/>
          <a:chExt cx="0" cy="0"/>
        </a:xfrm>
      </p:grpSpPr>
      <p:sp>
        <p:nvSpPr>
          <p:cNvPr id="858" name="Google Shape;858;p5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60" name="Google Shape;860;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6: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84" name="Google Shape;18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9" name="Shape 869"/>
        <p:cNvGrpSpPr/>
        <p:nvPr/>
      </p:nvGrpSpPr>
      <p:grpSpPr>
        <a:xfrm>
          <a:off x="0" y="0"/>
          <a:ext cx="0" cy="0"/>
          <a:chOff x="0" y="0"/>
          <a:chExt cx="0" cy="0"/>
        </a:xfrm>
      </p:grpSpPr>
      <p:sp>
        <p:nvSpPr>
          <p:cNvPr id="870" name="Google Shape;870;p60: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1" name="Google Shape;87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72" name="Google Shape;872;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p61: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1" name="Google Shape;891;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892" name="Google Shape;892;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p62: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905" name="Google Shape;90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p63: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917" name="Google Shape;917;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5" name="Shape 925"/>
        <p:cNvGrpSpPr/>
        <p:nvPr/>
      </p:nvGrpSpPr>
      <p:grpSpPr>
        <a:xfrm>
          <a:off x="0" y="0"/>
          <a:ext cx="0" cy="0"/>
          <a:chOff x="0" y="0"/>
          <a:chExt cx="0" cy="0"/>
        </a:xfrm>
      </p:grpSpPr>
      <p:sp>
        <p:nvSpPr>
          <p:cNvPr id="926" name="Google Shape;926;p64: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7" name="Google Shape;927;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928" name="Google Shape;928;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7: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195" name="Google Shape;195;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8: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07" name="Google Shape;20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9:notes"/>
          <p:cNvSpPr/>
          <p:nvPr>
            <p:ph idx="2" type="sldImg"/>
          </p:nvPr>
        </p:nvSpPr>
        <p:spPr>
          <a:xfrm>
            <a:off x="687388" y="1143000"/>
            <a:ext cx="5483225"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900" u="none" cap="none" strike="noStrike">
              <a:solidFill>
                <a:schemeClr val="dk1"/>
              </a:solidFill>
              <a:latin typeface="Arial"/>
              <a:ea typeface="Arial"/>
              <a:cs typeface="Arial"/>
              <a:sym typeface="Arial"/>
            </a:endParaRPr>
          </a:p>
        </p:txBody>
      </p:sp>
      <p:sp>
        <p:nvSpPr>
          <p:cNvPr id="217" name="Google Shape;21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zh-CN"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628650"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body"/>
          </p:nvPr>
        </p:nvSpPr>
        <p:spPr>
          <a:xfrm>
            <a:off x="628650" y="1369642"/>
            <a:ext cx="7886700" cy="3264511"/>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标题幻灯片">
  <p:cSld name="4_标题幻灯片">
    <p:spTree>
      <p:nvGrpSpPr>
        <p:cNvPr id="64" name="Shape 64"/>
        <p:cNvGrpSpPr/>
        <p:nvPr/>
      </p:nvGrpSpPr>
      <p:grpSpPr>
        <a:xfrm>
          <a:off x="0" y="0"/>
          <a:ext cx="0" cy="0"/>
          <a:chOff x="0" y="0"/>
          <a:chExt cx="0" cy="0"/>
        </a:xfrm>
      </p:grpSpPr>
      <p:sp>
        <p:nvSpPr>
          <p:cNvPr id="65" name="Google Shape;65;p11"/>
          <p:cNvSpPr/>
          <p:nvPr/>
        </p:nvSpPr>
        <p:spPr>
          <a:xfrm>
            <a:off x="0" y="160276"/>
            <a:ext cx="467291" cy="32403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57070"/>
              </a:solidFill>
              <a:latin typeface="Calibri"/>
              <a:ea typeface="Calibri"/>
              <a:cs typeface="Calibri"/>
              <a:sym typeface="Calibri"/>
            </a:endParaRPr>
          </a:p>
        </p:txBody>
      </p:sp>
      <p:sp>
        <p:nvSpPr>
          <p:cNvPr id="66" name="Google Shape;66;p11"/>
          <p:cNvSpPr txBox="1"/>
          <p:nvPr/>
        </p:nvSpPr>
        <p:spPr>
          <a:xfrm>
            <a:off x="545445" y="196280"/>
            <a:ext cx="1369614" cy="3154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zh-CN" sz="1600">
                <a:solidFill>
                  <a:schemeClr val="accent1"/>
                </a:solidFill>
                <a:latin typeface="Arial"/>
                <a:ea typeface="Arial"/>
                <a:cs typeface="Arial"/>
                <a:sym typeface="Arial"/>
              </a:rPr>
              <a:t>成功项目展示</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_标题幻灯片">
  <p:cSld name="5_标题幻灯片">
    <p:spTree>
      <p:nvGrpSpPr>
        <p:cNvPr id="67" name="Shape 67"/>
        <p:cNvGrpSpPr/>
        <p:nvPr/>
      </p:nvGrpSpPr>
      <p:grpSpPr>
        <a:xfrm>
          <a:off x="0" y="0"/>
          <a:ext cx="0" cy="0"/>
          <a:chOff x="0" y="0"/>
          <a:chExt cx="0" cy="0"/>
        </a:xfrm>
      </p:grpSpPr>
      <p:sp>
        <p:nvSpPr>
          <p:cNvPr id="68" name="Google Shape;68;p12"/>
          <p:cNvSpPr/>
          <p:nvPr/>
        </p:nvSpPr>
        <p:spPr>
          <a:xfrm>
            <a:off x="0" y="160276"/>
            <a:ext cx="467291" cy="32403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57070"/>
              </a:solidFill>
              <a:latin typeface="Calibri"/>
              <a:ea typeface="Calibri"/>
              <a:cs typeface="Calibri"/>
              <a:sym typeface="Calibri"/>
            </a:endParaRPr>
          </a:p>
        </p:txBody>
      </p:sp>
      <p:sp>
        <p:nvSpPr>
          <p:cNvPr id="69" name="Google Shape;69;p12"/>
          <p:cNvSpPr txBox="1"/>
          <p:nvPr/>
        </p:nvSpPr>
        <p:spPr>
          <a:xfrm>
            <a:off x="545445" y="196280"/>
            <a:ext cx="1574798" cy="3154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zh-CN" sz="1600">
                <a:solidFill>
                  <a:schemeClr val="accent1"/>
                </a:solidFill>
                <a:latin typeface="Arial"/>
                <a:ea typeface="Arial"/>
                <a:cs typeface="Arial"/>
                <a:sym typeface="Arial"/>
              </a:rPr>
              <a:t>下月度工作计划</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70" name="Shape 70"/>
        <p:cNvGrpSpPr/>
        <p:nvPr/>
      </p:nvGrpSpPr>
      <p:grpSpPr>
        <a:xfrm>
          <a:off x="0" y="0"/>
          <a:ext cx="0" cy="0"/>
          <a:chOff x="0" y="0"/>
          <a:chExt cx="0" cy="0"/>
        </a:xfrm>
      </p:grpSpPr>
      <p:sp>
        <p:nvSpPr>
          <p:cNvPr id="71" name="Google Shape;71;p13"/>
          <p:cNvSpPr txBox="1"/>
          <p:nvPr>
            <p:ph type="title"/>
          </p:nvPr>
        </p:nvSpPr>
        <p:spPr>
          <a:xfrm>
            <a:off x="629841" y="343006"/>
            <a:ext cx="2949178" cy="1200521"/>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a:off x="3887391" y="740798"/>
            <a:ext cx="4629150" cy="3656347"/>
          </a:xfrm>
          <a:prstGeom prst="rect">
            <a:avLst/>
          </a:prstGeom>
          <a:noFill/>
          <a:ln>
            <a:noFill/>
          </a:ln>
        </p:spPr>
        <p:txBody>
          <a:bodyPr anchorCtr="0" anchor="t" bIns="45700" lIns="91425" spcFirstLastPara="1" rIns="91425" wrap="square" tIns="45700"/>
          <a:lstStyle>
            <a:lvl1pPr indent="-381000" lvl="0" marL="457200" marR="0" rtl="0" algn="l">
              <a:lnSpc>
                <a:spcPct val="90000"/>
              </a:lnSpc>
              <a:spcBef>
                <a:spcPts val="75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rtl="0" algn="l">
              <a:lnSpc>
                <a:spcPct val="90000"/>
              </a:lnSpc>
              <a:spcBef>
                <a:spcPts val="375"/>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42900" lvl="2" marL="13716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23850" lvl="3" marL="1828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73" name="Google Shape;73;p13"/>
          <p:cNvSpPr txBox="1"/>
          <p:nvPr>
            <p:ph idx="2" type="body"/>
          </p:nvPr>
        </p:nvSpPr>
        <p:spPr>
          <a:xfrm>
            <a:off x="629841" y="1543526"/>
            <a:ext cx="2949178" cy="2859574"/>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74" name="Google Shape;74;p13"/>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3"/>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77" name="Shape 77"/>
        <p:cNvGrpSpPr/>
        <p:nvPr/>
      </p:nvGrpSpPr>
      <p:grpSpPr>
        <a:xfrm>
          <a:off x="0" y="0"/>
          <a:ext cx="0" cy="0"/>
          <a:chOff x="0" y="0"/>
          <a:chExt cx="0" cy="0"/>
        </a:xfrm>
      </p:grpSpPr>
      <p:sp>
        <p:nvSpPr>
          <p:cNvPr id="78" name="Google Shape;78;p14"/>
          <p:cNvSpPr txBox="1"/>
          <p:nvPr>
            <p:ph type="title"/>
          </p:nvPr>
        </p:nvSpPr>
        <p:spPr>
          <a:xfrm>
            <a:off x="629841" y="343006"/>
            <a:ext cx="2949178" cy="1200521"/>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14"/>
          <p:cNvSpPr/>
          <p:nvPr>
            <p:ph idx="2" type="pic"/>
          </p:nvPr>
        </p:nvSpPr>
        <p:spPr>
          <a:xfrm>
            <a:off x="3887391" y="740798"/>
            <a:ext cx="4629150" cy="3656347"/>
          </a:xfrm>
          <a:prstGeom prst="rect">
            <a:avLst/>
          </a:prstGeom>
          <a:noFill/>
          <a:ln>
            <a:noFill/>
          </a:ln>
        </p:spPr>
        <p:txBody>
          <a:bodyPr anchorCtr="0" anchor="t" bIns="45700" lIns="91425" spcFirstLastPara="1" rIns="91425" wrap="square" tIns="45700"/>
          <a:lstStyle>
            <a:lvl1pPr lvl="0" marR="0" rtl="0" algn="l">
              <a:lnSpc>
                <a:spcPct val="90000"/>
              </a:lnSpc>
              <a:spcBef>
                <a:spcPts val="75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1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9pPr>
          </a:lstStyle>
          <a:p/>
        </p:txBody>
      </p:sp>
      <p:sp>
        <p:nvSpPr>
          <p:cNvPr id="80" name="Google Shape;80;p14"/>
          <p:cNvSpPr txBox="1"/>
          <p:nvPr>
            <p:ph idx="1" type="body"/>
          </p:nvPr>
        </p:nvSpPr>
        <p:spPr>
          <a:xfrm>
            <a:off x="629841" y="1543526"/>
            <a:ext cx="2949178" cy="2859574"/>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050"/>
              <a:buFont typeface="Arial"/>
              <a:buNone/>
              <a:defRPr b="0" i="0" sz="105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750"/>
              <a:buFont typeface="Arial"/>
              <a:buNone/>
              <a:defRPr b="0" i="0" sz="750" u="none" cap="none" strike="noStrike">
                <a:solidFill>
                  <a:schemeClr val="dk1"/>
                </a:solidFill>
                <a:latin typeface="Calibri"/>
                <a:ea typeface="Calibri"/>
                <a:cs typeface="Calibri"/>
                <a:sym typeface="Calibri"/>
              </a:defRPr>
            </a:lvl9pPr>
          </a:lstStyle>
          <a:p/>
        </p:txBody>
      </p:sp>
      <p:sp>
        <p:nvSpPr>
          <p:cNvPr id="81" name="Google Shape;81;p14"/>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4"/>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4"/>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84" name="Shape 84"/>
        <p:cNvGrpSpPr/>
        <p:nvPr/>
      </p:nvGrpSpPr>
      <p:grpSpPr>
        <a:xfrm>
          <a:off x="0" y="0"/>
          <a:ext cx="0" cy="0"/>
          <a:chOff x="0" y="0"/>
          <a:chExt cx="0" cy="0"/>
        </a:xfrm>
      </p:grpSpPr>
      <p:sp>
        <p:nvSpPr>
          <p:cNvPr id="85" name="Google Shape;85;p15"/>
          <p:cNvSpPr txBox="1"/>
          <p:nvPr>
            <p:ph type="title"/>
          </p:nvPr>
        </p:nvSpPr>
        <p:spPr>
          <a:xfrm>
            <a:off x="628650"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6" name="Google Shape;86;p15"/>
          <p:cNvSpPr txBox="1"/>
          <p:nvPr>
            <p:ph idx="1" type="body"/>
          </p:nvPr>
        </p:nvSpPr>
        <p:spPr>
          <a:xfrm rot="5400000">
            <a:off x="2939744" y="-941453"/>
            <a:ext cx="3264511" cy="7886700"/>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7" name="Google Shape;87;p15"/>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5"/>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9" name="Google Shape;89;p15"/>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竖排标题与文本" type="vertTitleAndTx">
  <p:cSld name="VERTICAL_TITLE_AND_VERTICAL_TEXT">
    <p:spTree>
      <p:nvGrpSpPr>
        <p:cNvPr id="90" name="Shape 90"/>
        <p:cNvGrpSpPr/>
        <p:nvPr/>
      </p:nvGrpSpPr>
      <p:grpSpPr>
        <a:xfrm>
          <a:off x="0" y="0"/>
          <a:ext cx="0" cy="0"/>
          <a:chOff x="0" y="0"/>
          <a:chExt cx="0" cy="0"/>
        </a:xfrm>
      </p:grpSpPr>
      <p:sp>
        <p:nvSpPr>
          <p:cNvPr id="91" name="Google Shape;91;p16"/>
          <p:cNvSpPr txBox="1"/>
          <p:nvPr>
            <p:ph type="title"/>
          </p:nvPr>
        </p:nvSpPr>
        <p:spPr>
          <a:xfrm rot="5400000">
            <a:off x="5349400" y="1468202"/>
            <a:ext cx="4360224"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2" name="Google Shape;92;p16"/>
          <p:cNvSpPr txBox="1"/>
          <p:nvPr>
            <p:ph idx="1" type="body"/>
          </p:nvPr>
        </p:nvSpPr>
        <p:spPr>
          <a:xfrm rot="5400000">
            <a:off x="1348900" y="-446323"/>
            <a:ext cx="4360224" cy="5800725"/>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93" name="Google Shape;93;p16"/>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4" name="Google Shape;94;p16"/>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6"/>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p:cSld name="垂直排列标题与&#10;文本">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标题幻灯片">
  <p:cSld name="2_标题幻灯片">
    <p:spTree>
      <p:nvGrpSpPr>
        <p:cNvPr id="97" name="Shape 97"/>
        <p:cNvGrpSpPr/>
        <p:nvPr/>
      </p:nvGrpSpPr>
      <p:grpSpPr>
        <a:xfrm>
          <a:off x="0" y="0"/>
          <a:ext cx="0" cy="0"/>
          <a:chOff x="0" y="0"/>
          <a:chExt cx="0" cy="0"/>
        </a:xfrm>
      </p:grpSpPr>
    </p:spTree>
  </p:cSld>
  <p:clrMapOvr>
    <a:masterClrMapping/>
  </p:clrMapOvr>
  <p:transition spd="med">
    <p:fade thruBlk="1"/>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p:cSld name="Custom Layout">
    <p:spTree>
      <p:nvGrpSpPr>
        <p:cNvPr id="98" name="Shape 9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内容与标题">
  <p:cSld name="1_内容与标题">
    <p:spTree>
      <p:nvGrpSpPr>
        <p:cNvPr id="99" name="Shape 99"/>
        <p:cNvGrpSpPr/>
        <p:nvPr/>
      </p:nvGrpSpPr>
      <p:grpSpPr>
        <a:xfrm>
          <a:off x="0" y="0"/>
          <a:ext cx="0" cy="0"/>
          <a:chOff x="0" y="0"/>
          <a:chExt cx="0" cy="0"/>
        </a:xfrm>
      </p:grpSpPr>
      <p:sp>
        <p:nvSpPr>
          <p:cNvPr id="100" name="Google Shape;100;p20"/>
          <p:cNvSpPr/>
          <p:nvPr/>
        </p:nvSpPr>
        <p:spPr>
          <a:xfrm>
            <a:off x="0" y="1"/>
            <a:ext cx="9144000" cy="5145088"/>
          </a:xfrm>
          <a:prstGeom prst="rect">
            <a:avLst/>
          </a:prstGeom>
          <a:gradFill>
            <a:gsLst>
              <a:gs pos="0">
                <a:srgbClr val="EFF4FC">
                  <a:alpha val="83921"/>
                </a:srgbClr>
              </a:gs>
              <a:gs pos="56000">
                <a:srgbClr val="FCFDFA">
                  <a:alpha val="87843"/>
                </a:srgbClr>
              </a:gs>
              <a:gs pos="100000">
                <a:srgbClr val="FFFFFF">
                  <a:alpha val="69803"/>
                </a:srgbClr>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 name="Google Shape;23;p3"/>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合理交通结构">
  <p:cSld name="合理交通结构">
    <p:spTree>
      <p:nvGrpSpPr>
        <p:cNvPr id="101" name="Shape 101"/>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两栏内容">
  <p:cSld name="1_两栏内容">
    <p:bg>
      <p:bgPr>
        <a:solidFill>
          <a:schemeClr val="lt1"/>
        </a:solidFill>
      </p:bgPr>
    </p:bg>
    <p:spTree>
      <p:nvGrpSpPr>
        <p:cNvPr id="102" name="Shape 102"/>
        <p:cNvGrpSpPr/>
        <p:nvPr/>
      </p:nvGrpSpPr>
      <p:grpSpPr>
        <a:xfrm>
          <a:off x="0" y="0"/>
          <a:ext cx="0" cy="0"/>
          <a:chOff x="0" y="0"/>
          <a:chExt cx="0" cy="0"/>
        </a:xfrm>
      </p:grpSpPr>
      <p:sp>
        <p:nvSpPr>
          <p:cNvPr id="103" name="Google Shape;103;p22"/>
          <p:cNvSpPr/>
          <p:nvPr/>
        </p:nvSpPr>
        <p:spPr>
          <a:xfrm>
            <a:off x="0" y="0"/>
            <a:ext cx="9144000" cy="5145088"/>
          </a:xfrm>
          <a:prstGeom prst="rect">
            <a:avLst/>
          </a:prstGeom>
          <a:noFill/>
          <a:ln>
            <a:noFill/>
          </a:ln>
        </p:spPr>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标题幻灯片">
  <p:cSld name="1_标题幻灯片">
    <p:spTree>
      <p:nvGrpSpPr>
        <p:cNvPr id="25" name="Shape 25"/>
        <p:cNvGrpSpPr/>
        <p:nvPr/>
      </p:nvGrpSpPr>
      <p:grpSpPr>
        <a:xfrm>
          <a:off x="0" y="0"/>
          <a:ext cx="0" cy="0"/>
          <a:chOff x="0" y="0"/>
          <a:chExt cx="0" cy="0"/>
        </a:xfrm>
      </p:grpSpPr>
      <p:sp>
        <p:nvSpPr>
          <p:cNvPr id="26" name="Google Shape;26;p4"/>
          <p:cNvSpPr/>
          <p:nvPr/>
        </p:nvSpPr>
        <p:spPr>
          <a:xfrm>
            <a:off x="0" y="160276"/>
            <a:ext cx="467291" cy="32403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57070"/>
              </a:solidFill>
              <a:latin typeface="Calibri"/>
              <a:ea typeface="Calibri"/>
              <a:cs typeface="Calibri"/>
              <a:sym typeface="Calibri"/>
            </a:endParaRPr>
          </a:p>
        </p:txBody>
      </p:sp>
      <p:sp>
        <p:nvSpPr>
          <p:cNvPr id="27" name="Google Shape;27;p4"/>
          <p:cNvSpPr txBox="1"/>
          <p:nvPr/>
        </p:nvSpPr>
        <p:spPr>
          <a:xfrm>
            <a:off x="545445" y="196280"/>
            <a:ext cx="1369614" cy="3154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zh-CN" sz="1600">
                <a:solidFill>
                  <a:schemeClr val="accent1"/>
                </a:solidFill>
                <a:latin typeface="Arial"/>
                <a:ea typeface="Arial"/>
                <a:cs typeface="Arial"/>
                <a:sym typeface="Arial"/>
              </a:rPr>
              <a:t>月度工作概述</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28" name="Shape 28"/>
        <p:cNvGrpSpPr/>
        <p:nvPr/>
      </p:nvGrpSpPr>
      <p:grpSpPr>
        <a:xfrm>
          <a:off x="0" y="0"/>
          <a:ext cx="0" cy="0"/>
          <a:chOff x="0" y="0"/>
          <a:chExt cx="0" cy="0"/>
        </a:xfrm>
      </p:grpSpPr>
      <p:sp>
        <p:nvSpPr>
          <p:cNvPr id="29" name="Google Shape;29;p5"/>
          <p:cNvSpPr txBox="1"/>
          <p:nvPr>
            <p:ph type="ctrTitle"/>
          </p:nvPr>
        </p:nvSpPr>
        <p:spPr>
          <a:xfrm>
            <a:off x="1143000" y="842032"/>
            <a:ext cx="6858000" cy="1791253"/>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txBox="1"/>
          <p:nvPr>
            <p:ph idx="1" type="subTitle"/>
          </p:nvPr>
        </p:nvSpPr>
        <p:spPr>
          <a:xfrm>
            <a:off x="1143000" y="2702363"/>
            <a:ext cx="6858000" cy="1242205"/>
          </a:xfrm>
          <a:prstGeom prst="rect">
            <a:avLst/>
          </a:prstGeom>
          <a:noFill/>
          <a:ln>
            <a:noFill/>
          </a:ln>
        </p:spPr>
        <p:txBody>
          <a:bodyPr anchorCtr="0" anchor="t" bIns="45700" lIns="91425" spcFirstLastPara="1" rIns="91425" wrap="square" tIns="45700"/>
          <a:lstStyle>
            <a:lvl1pPr lvl="0" marR="0" rtl="0" algn="ctr">
              <a:lnSpc>
                <a:spcPct val="90000"/>
              </a:lnSpc>
              <a:spcBef>
                <a:spcPts val="75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375"/>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375"/>
              </a:spcBef>
              <a:spcAft>
                <a:spcPts val="0"/>
              </a:spcAft>
              <a:buClr>
                <a:schemeClr val="dk1"/>
              </a:buClr>
              <a:buSzPts val="1350"/>
              <a:buFont typeface="Arial"/>
              <a:buNone/>
              <a:defRPr b="0" i="0" sz="1350" u="none" cap="none" strike="noStrike">
                <a:solidFill>
                  <a:schemeClr val="dk1"/>
                </a:solidFill>
                <a:latin typeface="Calibri"/>
                <a:ea typeface="Calibri"/>
                <a:cs typeface="Calibri"/>
                <a:sym typeface="Calibri"/>
              </a:defRPr>
            </a:lvl3pPr>
            <a:lvl4pPr lvl="3"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375"/>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31" name="Google Shape;31;p5"/>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5"/>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3" name="Google Shape;33;p5"/>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34" name="Shape 34"/>
        <p:cNvGrpSpPr/>
        <p:nvPr/>
      </p:nvGrpSpPr>
      <p:grpSpPr>
        <a:xfrm>
          <a:off x="0" y="0"/>
          <a:ext cx="0" cy="0"/>
          <a:chOff x="0" y="0"/>
          <a:chExt cx="0" cy="0"/>
        </a:xfrm>
      </p:grpSpPr>
      <p:sp>
        <p:nvSpPr>
          <p:cNvPr id="35" name="Google Shape;35;p6"/>
          <p:cNvSpPr txBox="1"/>
          <p:nvPr>
            <p:ph type="title"/>
          </p:nvPr>
        </p:nvSpPr>
        <p:spPr>
          <a:xfrm>
            <a:off x="623888" y="1282700"/>
            <a:ext cx="7886700" cy="2140213"/>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4500"/>
              <a:buFont typeface="Calibri"/>
              <a:buNone/>
              <a:defRPr b="0" i="0" sz="45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6"/>
          <p:cNvSpPr txBox="1"/>
          <p:nvPr>
            <p:ph idx="1" type="body"/>
          </p:nvPr>
        </p:nvSpPr>
        <p:spPr>
          <a:xfrm>
            <a:off x="623888" y="3443160"/>
            <a:ext cx="7886700" cy="11254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75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375"/>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375"/>
              </a:spcBef>
              <a:spcAft>
                <a:spcPts val="0"/>
              </a:spcAft>
              <a:buClr>
                <a:srgbClr val="888888"/>
              </a:buClr>
              <a:buSzPts val="1350"/>
              <a:buFont typeface="Arial"/>
              <a:buNone/>
              <a:defRPr b="0" i="0" sz="1350" u="none" cap="none" strike="noStrike">
                <a:solidFill>
                  <a:srgbClr val="888888"/>
                </a:solidFill>
                <a:latin typeface="Calibri"/>
                <a:ea typeface="Calibri"/>
                <a:cs typeface="Calibri"/>
                <a:sym typeface="Calibri"/>
              </a:defRPr>
            </a:lvl3pPr>
            <a:lvl4pPr indent="-228600" lvl="3" marL="1828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375"/>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37" name="Google Shape;37;p6"/>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6"/>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6"/>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40" name="Shape 40"/>
        <p:cNvGrpSpPr/>
        <p:nvPr/>
      </p:nvGrpSpPr>
      <p:grpSpPr>
        <a:xfrm>
          <a:off x="0" y="0"/>
          <a:ext cx="0" cy="0"/>
          <a:chOff x="0" y="0"/>
          <a:chExt cx="0" cy="0"/>
        </a:xfrm>
      </p:grpSpPr>
      <p:sp>
        <p:nvSpPr>
          <p:cNvPr id="41" name="Google Shape;41;p7"/>
          <p:cNvSpPr txBox="1"/>
          <p:nvPr>
            <p:ph type="title"/>
          </p:nvPr>
        </p:nvSpPr>
        <p:spPr>
          <a:xfrm>
            <a:off x="628650"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7"/>
          <p:cNvSpPr txBox="1"/>
          <p:nvPr>
            <p:ph idx="1" type="body"/>
          </p:nvPr>
        </p:nvSpPr>
        <p:spPr>
          <a:xfrm>
            <a:off x="628650" y="1369642"/>
            <a:ext cx="3886200" cy="3264511"/>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3" name="Google Shape;43;p7"/>
          <p:cNvSpPr txBox="1"/>
          <p:nvPr>
            <p:ph idx="2" type="body"/>
          </p:nvPr>
        </p:nvSpPr>
        <p:spPr>
          <a:xfrm>
            <a:off x="4629150" y="1369642"/>
            <a:ext cx="3886200" cy="3264511"/>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44" name="Google Shape;44;p7"/>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7"/>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7"/>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7" name="Shape 47"/>
        <p:cNvGrpSpPr/>
        <p:nvPr/>
      </p:nvGrpSpPr>
      <p:grpSpPr>
        <a:xfrm>
          <a:off x="0" y="0"/>
          <a:ext cx="0" cy="0"/>
          <a:chOff x="0" y="0"/>
          <a:chExt cx="0" cy="0"/>
        </a:xfrm>
      </p:grpSpPr>
      <p:sp>
        <p:nvSpPr>
          <p:cNvPr id="48" name="Google Shape;48;p8"/>
          <p:cNvSpPr txBox="1"/>
          <p:nvPr>
            <p:ph type="title"/>
          </p:nvPr>
        </p:nvSpPr>
        <p:spPr>
          <a:xfrm>
            <a:off x="629841"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8"/>
          <p:cNvSpPr txBox="1"/>
          <p:nvPr>
            <p:ph idx="1" type="body"/>
          </p:nvPr>
        </p:nvSpPr>
        <p:spPr>
          <a:xfrm>
            <a:off x="629842" y="1261261"/>
            <a:ext cx="3868340" cy="618125"/>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50" name="Google Shape;50;p8"/>
          <p:cNvSpPr txBox="1"/>
          <p:nvPr>
            <p:ph idx="2" type="body"/>
          </p:nvPr>
        </p:nvSpPr>
        <p:spPr>
          <a:xfrm>
            <a:off x="629842" y="1879386"/>
            <a:ext cx="3868340" cy="2764294"/>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1" name="Google Shape;51;p8"/>
          <p:cNvSpPr txBox="1"/>
          <p:nvPr>
            <p:ph idx="3" type="body"/>
          </p:nvPr>
        </p:nvSpPr>
        <p:spPr>
          <a:xfrm>
            <a:off x="4629150" y="1261261"/>
            <a:ext cx="3887391" cy="618125"/>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75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1pPr>
            <a:lvl2pPr indent="-228600" lvl="1" marL="914400" marR="0" rtl="0" algn="l">
              <a:lnSpc>
                <a:spcPct val="90000"/>
              </a:lnSpc>
              <a:spcBef>
                <a:spcPts val="375"/>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rtl="0" algn="l">
              <a:lnSpc>
                <a:spcPct val="90000"/>
              </a:lnSpc>
              <a:spcBef>
                <a:spcPts val="375"/>
              </a:spcBef>
              <a:spcAft>
                <a:spcPts val="0"/>
              </a:spcAft>
              <a:buClr>
                <a:schemeClr val="dk1"/>
              </a:buClr>
              <a:buSzPts val="1350"/>
              <a:buFont typeface="Arial"/>
              <a:buNone/>
              <a:defRPr b="1" i="0" sz="1350" u="none" cap="none" strike="noStrike">
                <a:solidFill>
                  <a:schemeClr val="dk1"/>
                </a:solidFill>
                <a:latin typeface="Calibri"/>
                <a:ea typeface="Calibri"/>
                <a:cs typeface="Calibri"/>
                <a:sym typeface="Calibri"/>
              </a:defRPr>
            </a:lvl3pPr>
            <a:lvl4pPr indent="-228600" lvl="3" marL="1828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rtl="0" algn="l">
              <a:lnSpc>
                <a:spcPct val="90000"/>
              </a:lnSpc>
              <a:spcBef>
                <a:spcPts val="375"/>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52" name="Google Shape;52;p8"/>
          <p:cNvSpPr txBox="1"/>
          <p:nvPr>
            <p:ph idx="4" type="body"/>
          </p:nvPr>
        </p:nvSpPr>
        <p:spPr>
          <a:xfrm>
            <a:off x="4629150" y="1879386"/>
            <a:ext cx="3887391" cy="2764294"/>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53" name="Google Shape;53;p8"/>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6" name="Shape 56"/>
        <p:cNvGrpSpPr/>
        <p:nvPr/>
      </p:nvGrpSpPr>
      <p:grpSpPr>
        <a:xfrm>
          <a:off x="0" y="0"/>
          <a:ext cx="0" cy="0"/>
          <a:chOff x="0" y="0"/>
          <a:chExt cx="0" cy="0"/>
        </a:xfrm>
      </p:grpSpPr>
      <p:sp>
        <p:nvSpPr>
          <p:cNvPr id="57" name="Google Shape;57;p9"/>
          <p:cNvSpPr txBox="1"/>
          <p:nvPr>
            <p:ph type="title"/>
          </p:nvPr>
        </p:nvSpPr>
        <p:spPr>
          <a:xfrm>
            <a:off x="628650"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9"/>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9" name="Google Shape;59;p9"/>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9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_标题幻灯片">
  <p:cSld name="3_标题幻灯片">
    <p:spTree>
      <p:nvGrpSpPr>
        <p:cNvPr id="61" name="Shape 61"/>
        <p:cNvGrpSpPr/>
        <p:nvPr/>
      </p:nvGrpSpPr>
      <p:grpSpPr>
        <a:xfrm>
          <a:off x="0" y="0"/>
          <a:ext cx="0" cy="0"/>
          <a:chOff x="0" y="0"/>
          <a:chExt cx="0" cy="0"/>
        </a:xfrm>
      </p:grpSpPr>
      <p:sp>
        <p:nvSpPr>
          <p:cNvPr id="62" name="Google Shape;62;p10"/>
          <p:cNvSpPr/>
          <p:nvPr/>
        </p:nvSpPr>
        <p:spPr>
          <a:xfrm>
            <a:off x="0" y="160276"/>
            <a:ext cx="467291" cy="324036"/>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757070"/>
              </a:solidFill>
              <a:latin typeface="Calibri"/>
              <a:ea typeface="Calibri"/>
              <a:cs typeface="Calibri"/>
              <a:sym typeface="Calibri"/>
            </a:endParaRPr>
          </a:p>
        </p:txBody>
      </p:sp>
      <p:sp>
        <p:nvSpPr>
          <p:cNvPr id="63" name="Google Shape;63;p10"/>
          <p:cNvSpPr txBox="1"/>
          <p:nvPr/>
        </p:nvSpPr>
        <p:spPr>
          <a:xfrm>
            <a:off x="545445" y="196280"/>
            <a:ext cx="1369614" cy="315475"/>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lang="zh-CN" sz="1600">
                <a:solidFill>
                  <a:schemeClr val="accent1"/>
                </a:solidFill>
                <a:latin typeface="Arial"/>
                <a:ea typeface="Arial"/>
                <a:cs typeface="Arial"/>
                <a:sym typeface="Arial"/>
              </a:rPr>
              <a:t>工作完成情况</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273929"/>
            <a:ext cx="7886700" cy="994479"/>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369642"/>
            <a:ext cx="7886700" cy="3264511"/>
          </a:xfrm>
          <a:prstGeom prst="rect">
            <a:avLst/>
          </a:prstGeom>
          <a:noFill/>
          <a:ln>
            <a:noFill/>
          </a:ln>
        </p:spPr>
        <p:txBody>
          <a:bodyPr anchorCtr="0" anchor="t" bIns="45700" lIns="91425" spcFirstLastPara="1" rIns="91425" wrap="square" tIns="45700"/>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4768735"/>
            <a:ext cx="2057400" cy="273928"/>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4768735"/>
            <a:ext cx="3086100" cy="273928"/>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4768735"/>
            <a:ext cx="2057400" cy="27392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 Id="rId4" Type="http://schemas.openxmlformats.org/officeDocument/2006/relationships/image" Target="../media/image12.png"/><Relationship Id="rId5"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4.jp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9.png"/><Relationship Id="rId5"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jp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jp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26.png"/><Relationship Id="rId5" Type="http://schemas.openxmlformats.org/officeDocument/2006/relationships/image" Target="../media/image34.png"/><Relationship Id="rId6"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40.jpg"/><Relationship Id="rId5"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71.png"/><Relationship Id="rId5" Type="http://schemas.openxmlformats.org/officeDocument/2006/relationships/image" Target="../media/image30.png"/><Relationship Id="rId6" Type="http://schemas.openxmlformats.org/officeDocument/2006/relationships/image" Target="../media/image44.png"/><Relationship Id="rId7" Type="http://schemas.openxmlformats.org/officeDocument/2006/relationships/image" Target="../media/image41.png"/><Relationship Id="rId8"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4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33.jpg"/><Relationship Id="rId5" Type="http://schemas.openxmlformats.org/officeDocument/2006/relationships/image" Target="../media/image5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8.jpg"/><Relationship Id="rId4" Type="http://schemas.openxmlformats.org/officeDocument/2006/relationships/image" Target="../media/image4.png"/><Relationship Id="rId5" Type="http://schemas.openxmlformats.org/officeDocument/2006/relationships/image" Target="../media/image3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53.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42.png"/><Relationship Id="rId5" Type="http://schemas.openxmlformats.org/officeDocument/2006/relationships/image" Target="../media/image55.png"/><Relationship Id="rId6" Type="http://schemas.openxmlformats.org/officeDocument/2006/relationships/image" Target="../media/image48.png"/><Relationship Id="rId7" Type="http://schemas.openxmlformats.org/officeDocument/2006/relationships/image" Target="../media/image56.png"/><Relationship Id="rId8"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59.png"/><Relationship Id="rId5" Type="http://schemas.openxmlformats.org/officeDocument/2006/relationships/image" Target="../media/image45.png"/><Relationship Id="rId6"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 Id="rId4" Type="http://schemas.openxmlformats.org/officeDocument/2006/relationships/image" Target="../media/image6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67.png"/><Relationship Id="rId5"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png"/><Relationship Id="rId4" Type="http://schemas.openxmlformats.org/officeDocument/2006/relationships/image" Target="../media/image73.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4.png"/><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7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png"/><Relationship Id="rId4" Type="http://schemas.openxmlformats.org/officeDocument/2006/relationships/image" Target="../media/image7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png"/><Relationship Id="rId4" Type="http://schemas.openxmlformats.org/officeDocument/2006/relationships/image" Target="../media/image72.png"/><Relationship Id="rId5" Type="http://schemas.openxmlformats.org/officeDocument/2006/relationships/image" Target="../media/image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1.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3.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3"/>
          <p:cNvPicPr preferRelativeResize="0"/>
          <p:nvPr/>
        </p:nvPicPr>
        <p:blipFill rotWithShape="1">
          <a:blip r:embed="rId3">
            <a:alphaModFix/>
          </a:blip>
          <a:srcRect b="0" l="3261" r="3912" t="0"/>
          <a:stretch/>
        </p:blipFill>
        <p:spPr>
          <a:xfrm>
            <a:off x="6078" y="-9986"/>
            <a:ext cx="9133928" cy="5155074"/>
          </a:xfrm>
          <a:prstGeom prst="rect">
            <a:avLst/>
          </a:prstGeom>
          <a:solidFill>
            <a:srgbClr val="E6E6E6"/>
          </a:solidFill>
          <a:ln>
            <a:noFill/>
          </a:ln>
        </p:spPr>
      </p:pic>
      <p:sp>
        <p:nvSpPr>
          <p:cNvPr id="110" name="Google Shape;110;p23"/>
          <p:cNvSpPr/>
          <p:nvPr/>
        </p:nvSpPr>
        <p:spPr>
          <a:xfrm>
            <a:off x="3528391" y="2859203"/>
            <a:ext cx="5009322" cy="228588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1" name="Google Shape;111;p23"/>
          <p:cNvSpPr txBox="1"/>
          <p:nvPr/>
        </p:nvSpPr>
        <p:spPr>
          <a:xfrm>
            <a:off x="3414565" y="2373567"/>
            <a:ext cx="5254500" cy="623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zh-CN" sz="3600" u="none" cap="none" strike="noStrike">
                <a:solidFill>
                  <a:srgbClr val="3F3F3F"/>
                </a:solidFill>
                <a:latin typeface="Arial"/>
                <a:ea typeface="Arial"/>
                <a:cs typeface="Arial"/>
                <a:sym typeface="Arial"/>
              </a:rPr>
              <a:t>统计学基础</a:t>
            </a:r>
            <a:endParaRPr sz="3600">
              <a:solidFill>
                <a:srgbClr val="3F3F3F"/>
              </a:solidFill>
              <a:latin typeface="Arial"/>
              <a:ea typeface="Arial"/>
              <a:cs typeface="Arial"/>
              <a:sym typeface="Arial"/>
            </a:endParaRPr>
          </a:p>
        </p:txBody>
      </p:sp>
      <p:pic>
        <p:nvPicPr>
          <p:cNvPr id="112" name="Google Shape;112;p23"/>
          <p:cNvPicPr preferRelativeResize="0"/>
          <p:nvPr/>
        </p:nvPicPr>
        <p:blipFill rotWithShape="1">
          <a:blip r:embed="rId4">
            <a:alphaModFix/>
          </a:blip>
          <a:srcRect b="0" l="0" r="0" t="0"/>
          <a:stretch/>
        </p:blipFill>
        <p:spPr>
          <a:xfrm>
            <a:off x="-718686" y="1881939"/>
            <a:ext cx="609600" cy="609600"/>
          </a:xfrm>
          <a:prstGeom prst="rect">
            <a:avLst/>
          </a:prstGeom>
          <a:noFill/>
          <a:ln>
            <a:noFill/>
          </a:ln>
        </p:spPr>
      </p:pic>
      <p:sp>
        <p:nvSpPr>
          <p:cNvPr id="113" name="Google Shape;113;p23"/>
          <p:cNvSpPr/>
          <p:nvPr/>
        </p:nvSpPr>
        <p:spPr>
          <a:xfrm>
            <a:off x="3528391" y="3293570"/>
            <a:ext cx="2544044" cy="307777"/>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Clr>
                <a:srgbClr val="262626"/>
              </a:buClr>
              <a:buSzPts val="2000"/>
              <a:buFont typeface="Arial"/>
              <a:buNone/>
            </a:pPr>
            <a:r>
              <a:rPr lang="zh-CN" sz="2000">
                <a:solidFill>
                  <a:srgbClr val="262626"/>
                </a:solidFill>
                <a:latin typeface="Arial"/>
                <a:ea typeface="Arial"/>
                <a:cs typeface="Arial"/>
                <a:sym typeface="Arial"/>
              </a:rPr>
              <a:t>DAND VIP班公开课</a:t>
            </a:r>
            <a:endParaRPr sz="2000">
              <a:solidFill>
                <a:srgbClr val="262626"/>
              </a:solidFill>
              <a:latin typeface="Arial"/>
              <a:ea typeface="Arial"/>
              <a:cs typeface="Arial"/>
              <a:sym typeface="Arial"/>
            </a:endParaRPr>
          </a:p>
        </p:txBody>
      </p:sp>
      <p:pic>
        <p:nvPicPr>
          <p:cNvPr descr="https://timgsa.baidu.com/timg?image&amp;quality=80&amp;size=b9999_10000&amp;sec=1531900810310&amp;di=fc85cfc3ff111da0d180e6191ed32bf3&amp;imgtype=0&amp;src=http%3A%2F%2Fs9.rr.itc.cn%2Fr%2FwapChange%2F20173_29_5%2Fa131038584175898147.jpeg" id="114" name="Google Shape;114;p23"/>
          <p:cNvPicPr preferRelativeResize="0"/>
          <p:nvPr/>
        </p:nvPicPr>
        <p:blipFill rotWithShape="1">
          <a:blip r:embed="rId5">
            <a:alphaModFix/>
          </a:blip>
          <a:srcRect b="0" l="0" r="0" t="0"/>
          <a:stretch/>
        </p:blipFill>
        <p:spPr>
          <a:xfrm>
            <a:off x="2758934" y="666116"/>
            <a:ext cx="3526739" cy="14106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34" name="Google Shape;234;p3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 name="Google Shape;235;p32"/>
          <p:cNvSpPr txBox="1"/>
          <p:nvPr/>
        </p:nvSpPr>
        <p:spPr>
          <a:xfrm>
            <a:off x="864231" y="774374"/>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伯努利分布</a:t>
            </a:r>
            <a:endParaRPr sz="2800">
              <a:solidFill>
                <a:schemeClr val="dk1"/>
              </a:solidFill>
              <a:latin typeface="Arial"/>
              <a:ea typeface="Arial"/>
              <a:cs typeface="Arial"/>
              <a:sym typeface="Arial"/>
            </a:endParaRPr>
          </a:p>
        </p:txBody>
      </p:sp>
      <p:sp>
        <p:nvSpPr>
          <p:cNvPr id="236" name="Google Shape;236;p32"/>
          <p:cNvSpPr txBox="1"/>
          <p:nvPr/>
        </p:nvSpPr>
        <p:spPr>
          <a:xfrm>
            <a:off x="415084" y="1419216"/>
            <a:ext cx="4064258" cy="3300894"/>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伯努利分布亦称“</a:t>
            </a:r>
            <a:r>
              <a:rPr b="1" lang="zh-CN" sz="2000">
                <a:solidFill>
                  <a:srgbClr val="595959"/>
                </a:solidFill>
                <a:latin typeface="Arial"/>
                <a:ea typeface="Arial"/>
                <a:cs typeface="Arial"/>
                <a:sym typeface="Arial"/>
              </a:rPr>
              <a:t>零一分布</a:t>
            </a:r>
            <a:r>
              <a:rPr lang="zh-CN" sz="2000">
                <a:solidFill>
                  <a:srgbClr val="595959"/>
                </a:solidFill>
                <a:latin typeface="Arial"/>
                <a:ea typeface="Arial"/>
                <a:cs typeface="Arial"/>
                <a:sym typeface="Arial"/>
              </a:rPr>
              <a:t>”、“两点分布”。称随机变量X有伯努利分布, 参数为p(0&lt;p&lt;1),如果它分别以概率p和1-p取1和0为值。EX= p, DX=p(1-p)。伯努利试验成功的次数服从伯努利分布,参数p是试验成功的概率。</a:t>
            </a:r>
            <a:endParaRPr sz="2000">
              <a:solidFill>
                <a:srgbClr val="595959"/>
              </a:solidFill>
              <a:latin typeface="Arial"/>
              <a:ea typeface="Arial"/>
              <a:cs typeface="Arial"/>
              <a:sym typeface="Arial"/>
            </a:endParaRPr>
          </a:p>
        </p:txBody>
      </p:sp>
      <p:pic>
        <p:nvPicPr>
          <p:cNvPr descr="https://gss3.bdstatic.com/-Po3dSag_xI4khGkpoWK1HF6hhy/baike/c0%3Dbaike80%2C5%2C5%2C80%2C26/sign=27dcb2bd86b1cb132a643441bc3d3d2b/a8773912b31bb051eb6d6a7a3d7adab44aede013.jpg" id="237" name="Google Shape;237;p32"/>
          <p:cNvPicPr preferRelativeResize="0"/>
          <p:nvPr/>
        </p:nvPicPr>
        <p:blipFill rotWithShape="1">
          <a:blip r:embed="rId4">
            <a:alphaModFix/>
          </a:blip>
          <a:srcRect b="0" l="0" r="0" t="0"/>
          <a:stretch/>
        </p:blipFill>
        <p:spPr>
          <a:xfrm>
            <a:off x="4948365" y="2552130"/>
            <a:ext cx="3695723" cy="2463815"/>
          </a:xfrm>
          <a:prstGeom prst="rect">
            <a:avLst/>
          </a:prstGeom>
          <a:noFill/>
          <a:ln>
            <a:noFill/>
          </a:ln>
        </p:spPr>
      </p:pic>
      <p:sp>
        <p:nvSpPr>
          <p:cNvPr id="238" name="Google Shape;238;p32"/>
          <p:cNvSpPr/>
          <p:nvPr/>
        </p:nvSpPr>
        <p:spPr>
          <a:xfrm>
            <a:off x="3040380" y="1496440"/>
            <a:ext cx="1112520" cy="43544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9" name="Google Shape;239;p32"/>
          <p:cNvCxnSpPr>
            <a:stCxn id="238" idx="3"/>
            <a:endCxn id="240" idx="1"/>
          </p:cNvCxnSpPr>
          <p:nvPr/>
        </p:nvCxnSpPr>
        <p:spPr>
          <a:xfrm>
            <a:off x="4152900" y="1714161"/>
            <a:ext cx="1107300" cy="0"/>
          </a:xfrm>
          <a:prstGeom prst="straightConnector1">
            <a:avLst/>
          </a:prstGeom>
          <a:noFill/>
          <a:ln cap="flat" cmpd="sng" w="38100">
            <a:solidFill>
              <a:srgbClr val="28418B"/>
            </a:solidFill>
            <a:prstDash val="solid"/>
            <a:miter lim="800000"/>
            <a:headEnd len="sm" w="sm" type="none"/>
            <a:tailEnd len="med" w="med" type="triangle"/>
          </a:ln>
        </p:spPr>
      </p:cxnSp>
      <p:pic>
        <p:nvPicPr>
          <p:cNvPr id="240" name="Google Shape;240;p32"/>
          <p:cNvPicPr preferRelativeResize="0"/>
          <p:nvPr/>
        </p:nvPicPr>
        <p:blipFill rotWithShape="1">
          <a:blip r:embed="rId5">
            <a:alphaModFix/>
          </a:blip>
          <a:srcRect b="0" l="0" r="0" t="0"/>
          <a:stretch/>
        </p:blipFill>
        <p:spPr>
          <a:xfrm>
            <a:off x="5260270" y="733320"/>
            <a:ext cx="2219795" cy="1961679"/>
          </a:xfrm>
          <a:prstGeom prst="rect">
            <a:avLst/>
          </a:prstGeom>
          <a:noFill/>
          <a:ln>
            <a:noFill/>
          </a:ln>
          <a:effectLst>
            <a:outerShdw blurRad="292100" rotWithShape="0" algn="tl" dir="2700000" dist="139700">
              <a:srgbClr val="333333">
                <a:alpha val="64705"/>
              </a:srgbClr>
            </a:outerShdw>
          </a:effectLst>
        </p:spPr>
      </p:pic>
      <p:sp>
        <p:nvSpPr>
          <p:cNvPr id="241" name="Google Shape;241;p32"/>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3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48" name="Google Shape;248;p3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 name="Google Shape;249;p33"/>
          <p:cNvSpPr txBox="1"/>
          <p:nvPr/>
        </p:nvSpPr>
        <p:spPr>
          <a:xfrm>
            <a:off x="790272" y="926995"/>
            <a:ext cx="1697434"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二项分布</a:t>
            </a:r>
            <a:endParaRPr sz="2800">
              <a:solidFill>
                <a:schemeClr val="dk1"/>
              </a:solidFill>
              <a:latin typeface="Arial"/>
              <a:ea typeface="Arial"/>
              <a:cs typeface="Arial"/>
              <a:sym typeface="Arial"/>
            </a:endParaRPr>
          </a:p>
        </p:txBody>
      </p:sp>
      <p:sp>
        <p:nvSpPr>
          <p:cNvPr id="250" name="Google Shape;250;p33"/>
          <p:cNvSpPr txBox="1"/>
          <p:nvPr/>
        </p:nvSpPr>
        <p:spPr>
          <a:xfrm>
            <a:off x="361296" y="1652934"/>
            <a:ext cx="4183810" cy="3023895"/>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1600">
                <a:solidFill>
                  <a:srgbClr val="595959"/>
                </a:solidFill>
                <a:latin typeface="Arial"/>
                <a:ea typeface="Arial"/>
                <a:cs typeface="Arial"/>
                <a:sym typeface="Arial"/>
              </a:rPr>
              <a:t>二项分布就是</a:t>
            </a:r>
            <a:r>
              <a:rPr b="1" lang="zh-CN" sz="1600">
                <a:solidFill>
                  <a:srgbClr val="595959"/>
                </a:solidFill>
                <a:latin typeface="Arial"/>
                <a:ea typeface="Arial"/>
                <a:cs typeface="Arial"/>
                <a:sym typeface="Arial"/>
              </a:rPr>
              <a:t>重复n次独立的伯努利试验</a:t>
            </a:r>
            <a:r>
              <a:rPr lang="zh-CN" sz="1600">
                <a:solidFill>
                  <a:srgbClr val="595959"/>
                </a:solidFill>
                <a:latin typeface="Arial"/>
                <a:ea typeface="Arial"/>
                <a:cs typeface="Arial"/>
                <a:sym typeface="Arial"/>
              </a:rPr>
              <a:t>。在每次试验中只有两种可能的结果，而且两种结果发生与否互相对立，并且</a:t>
            </a:r>
            <a:r>
              <a:rPr b="1" lang="zh-CN" sz="1600">
                <a:solidFill>
                  <a:srgbClr val="595959"/>
                </a:solidFill>
                <a:latin typeface="Arial"/>
                <a:ea typeface="Arial"/>
                <a:cs typeface="Arial"/>
                <a:sym typeface="Arial"/>
              </a:rPr>
              <a:t>相互独立</a:t>
            </a:r>
            <a:r>
              <a:rPr lang="zh-CN" sz="1600">
                <a:solidFill>
                  <a:srgbClr val="595959"/>
                </a:solidFill>
                <a:latin typeface="Arial"/>
                <a:ea typeface="Arial"/>
                <a:cs typeface="Arial"/>
                <a:sym typeface="Arial"/>
              </a:rPr>
              <a:t>，与其它各次试验结果无关，事件发生与否的概率在每一次独立试验中都保持不变，则这一系列试验总称为n重伯努利实验。</a:t>
            </a:r>
            <a:endParaRPr sz="1600">
              <a:solidFill>
                <a:srgbClr val="595959"/>
              </a:solidFill>
              <a:latin typeface="Arial"/>
              <a:ea typeface="Arial"/>
              <a:cs typeface="Arial"/>
              <a:sym typeface="Arial"/>
            </a:endParaRPr>
          </a:p>
          <a:p>
            <a:pPr indent="457200" lvl="0" marL="0" marR="0" rtl="0" algn="just">
              <a:lnSpc>
                <a:spcPct val="150000"/>
              </a:lnSpc>
              <a:spcBef>
                <a:spcPts val="0"/>
              </a:spcBef>
              <a:spcAft>
                <a:spcPts val="0"/>
              </a:spcAft>
              <a:buNone/>
            </a:pPr>
            <a:r>
              <a:rPr lang="zh-CN" sz="1600">
                <a:solidFill>
                  <a:srgbClr val="595959"/>
                </a:solidFill>
                <a:latin typeface="Arial"/>
                <a:ea typeface="Arial"/>
                <a:cs typeface="Arial"/>
                <a:sym typeface="Arial"/>
              </a:rPr>
              <a:t>* 当试验次数为1时，二项分布服从伯努利分布。</a:t>
            </a:r>
            <a:endParaRPr/>
          </a:p>
        </p:txBody>
      </p:sp>
      <p:pic>
        <p:nvPicPr>
          <p:cNvPr descr="https://gss3.bdstatic.com/7Po3dSag_xI4khGkpoWK1HF6hhy/baike/c0%3Dbaike80%2C5%2C5%2C80%2C26/sign=08cc6812d900baa1ae214fe92679d277/63d0f703918fa0ec9f0bc1f32e9759ee3c6ddb04.jpg" id="251" name="Google Shape;251;p33"/>
          <p:cNvPicPr preferRelativeResize="0"/>
          <p:nvPr/>
        </p:nvPicPr>
        <p:blipFill rotWithShape="1">
          <a:blip r:embed="rId4">
            <a:alphaModFix/>
          </a:blip>
          <a:srcRect b="0" l="0" r="0" t="0"/>
          <a:stretch/>
        </p:blipFill>
        <p:spPr>
          <a:xfrm>
            <a:off x="4770120" y="1444156"/>
            <a:ext cx="3858311" cy="3299871"/>
          </a:xfrm>
          <a:prstGeom prst="rect">
            <a:avLst/>
          </a:prstGeom>
          <a:noFill/>
          <a:ln>
            <a:noFill/>
          </a:ln>
        </p:spPr>
      </p:pic>
      <p:sp>
        <p:nvSpPr>
          <p:cNvPr id="252" name="Google Shape;252;p33"/>
          <p:cNvSpPr/>
          <p:nvPr/>
        </p:nvSpPr>
        <p:spPr>
          <a:xfrm>
            <a:off x="4770120" y="4373880"/>
            <a:ext cx="645160" cy="243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 name="Google Shape;253;p33"/>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pic>
        <p:nvPicPr>
          <p:cNvPr id="259" name="Google Shape;259;p34"/>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60" name="Google Shape;260;p34"/>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4"/>
          <p:cNvSpPr txBox="1"/>
          <p:nvPr/>
        </p:nvSpPr>
        <p:spPr>
          <a:xfrm>
            <a:off x="790272" y="926995"/>
            <a:ext cx="1697434"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条件概率</a:t>
            </a:r>
            <a:endParaRPr sz="2800">
              <a:solidFill>
                <a:schemeClr val="dk1"/>
              </a:solidFill>
              <a:latin typeface="Arial"/>
              <a:ea typeface="Arial"/>
              <a:cs typeface="Arial"/>
              <a:sym typeface="Arial"/>
            </a:endParaRPr>
          </a:p>
        </p:txBody>
      </p:sp>
      <p:sp>
        <p:nvSpPr>
          <p:cNvPr id="262" name="Google Shape;262;p34"/>
          <p:cNvSpPr/>
          <p:nvPr/>
        </p:nvSpPr>
        <p:spPr>
          <a:xfrm>
            <a:off x="4770120" y="4373880"/>
            <a:ext cx="645160" cy="243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 name="Google Shape;263;p34"/>
          <p:cNvSpPr txBox="1"/>
          <p:nvPr/>
        </p:nvSpPr>
        <p:spPr>
          <a:xfrm>
            <a:off x="361295" y="1652934"/>
            <a:ext cx="8110351" cy="992569"/>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条件概率是指事件A在另外一个事件B</a:t>
            </a:r>
            <a:r>
              <a:rPr b="1" lang="zh-CN" sz="2000">
                <a:solidFill>
                  <a:srgbClr val="595959"/>
                </a:solidFill>
                <a:latin typeface="Arial"/>
                <a:ea typeface="Arial"/>
                <a:cs typeface="Arial"/>
                <a:sym typeface="Arial"/>
              </a:rPr>
              <a:t>已经发生条件下</a:t>
            </a:r>
            <a:r>
              <a:rPr lang="zh-CN" sz="2000">
                <a:solidFill>
                  <a:srgbClr val="595959"/>
                </a:solidFill>
                <a:latin typeface="Arial"/>
                <a:ea typeface="Arial"/>
                <a:cs typeface="Arial"/>
                <a:sym typeface="Arial"/>
              </a:rPr>
              <a:t>的发生概率。条件概率表示为：P（A|B），读作“在B的条件下A的概率”。</a:t>
            </a:r>
            <a:endParaRPr/>
          </a:p>
        </p:txBody>
      </p:sp>
      <p:pic>
        <p:nvPicPr>
          <p:cNvPr descr="https://timgsa.baidu.com/timg?image&amp;quality=80&amp;size=b9999_10000&amp;sec=1532927795466&amp;di=70898063120b977433b147ff12bda450&amp;imgtype=0&amp;src=http%3A%2F%2Fpic2.zhimg.com%2Fv2-d69a2e6f7a7bd4e9d0eaa67be8a03bb5_r.jpg" id="264" name="Google Shape;264;p34"/>
          <p:cNvPicPr preferRelativeResize="0"/>
          <p:nvPr/>
        </p:nvPicPr>
        <p:blipFill rotWithShape="1">
          <a:blip r:embed="rId4">
            <a:alphaModFix/>
          </a:blip>
          <a:srcRect b="0" l="0" r="0" t="0"/>
          <a:stretch/>
        </p:blipFill>
        <p:spPr>
          <a:xfrm>
            <a:off x="1574899" y="2750819"/>
            <a:ext cx="6096000" cy="1866901"/>
          </a:xfrm>
          <a:prstGeom prst="rect">
            <a:avLst/>
          </a:prstGeom>
          <a:noFill/>
          <a:ln>
            <a:noFill/>
          </a:ln>
        </p:spPr>
      </p:pic>
      <p:sp>
        <p:nvSpPr>
          <p:cNvPr id="265" name="Google Shape;265;p34"/>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35"/>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72" name="Google Shape;272;p3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3" name="Google Shape;273;p35"/>
          <p:cNvSpPr txBox="1"/>
          <p:nvPr/>
        </p:nvSpPr>
        <p:spPr>
          <a:xfrm>
            <a:off x="790272" y="926995"/>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贝叶斯规则</a:t>
            </a:r>
            <a:endParaRPr sz="2800">
              <a:solidFill>
                <a:schemeClr val="dk1"/>
              </a:solidFill>
              <a:latin typeface="Arial"/>
              <a:ea typeface="Arial"/>
              <a:cs typeface="Arial"/>
              <a:sym typeface="Arial"/>
            </a:endParaRPr>
          </a:p>
        </p:txBody>
      </p:sp>
      <p:sp>
        <p:nvSpPr>
          <p:cNvPr id="274" name="Google Shape;274;p35"/>
          <p:cNvSpPr/>
          <p:nvPr/>
        </p:nvSpPr>
        <p:spPr>
          <a:xfrm>
            <a:off x="4770120" y="4373880"/>
            <a:ext cx="645160" cy="243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5" name="Google Shape;275;p35"/>
          <p:cNvSpPr txBox="1"/>
          <p:nvPr/>
        </p:nvSpPr>
        <p:spPr>
          <a:xfrm>
            <a:off x="507742" y="1654696"/>
            <a:ext cx="7959745" cy="1454234"/>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如果你看到一个人总是做一些好事，则那个人多半会是一个好人。这就是说，当你不能准确知悉一个事物的本质时，你可以依靠</a:t>
            </a:r>
            <a:r>
              <a:rPr b="1" lang="zh-CN" sz="2000">
                <a:solidFill>
                  <a:srgbClr val="595959"/>
                </a:solidFill>
                <a:latin typeface="Arial"/>
                <a:ea typeface="Arial"/>
                <a:cs typeface="Arial"/>
                <a:sym typeface="Arial"/>
              </a:rPr>
              <a:t>与事物特定本质相关的事件出现的多少</a:t>
            </a:r>
            <a:r>
              <a:rPr lang="zh-CN" sz="2000">
                <a:solidFill>
                  <a:srgbClr val="595959"/>
                </a:solidFill>
                <a:latin typeface="Arial"/>
                <a:ea typeface="Arial"/>
                <a:cs typeface="Arial"/>
                <a:sym typeface="Arial"/>
              </a:rPr>
              <a:t>去判断其本质属性的概率。 </a:t>
            </a:r>
            <a:endParaRPr/>
          </a:p>
        </p:txBody>
      </p:sp>
      <p:pic>
        <p:nvPicPr>
          <p:cNvPr descr="https://timgsa.baidu.com/timg?image&amp;quality=80&amp;size=b9999_10000&amp;sec=1532927924323&amp;di=f38502d6ab24ea5f53fc1ab7866509f5&amp;imgtype=0&amp;src=http%3A%2F%2F5b0988e595225.cdn.sohucs.com%2Fimages%2F20171010%2Fb7a229a81d4e4611b855c4a2c25470c6.jpeg" id="276" name="Google Shape;276;p35"/>
          <p:cNvPicPr preferRelativeResize="0"/>
          <p:nvPr/>
        </p:nvPicPr>
        <p:blipFill rotWithShape="1">
          <a:blip r:embed="rId4">
            <a:alphaModFix/>
          </a:blip>
          <a:srcRect b="0" l="0" r="0" t="0"/>
          <a:stretch/>
        </p:blipFill>
        <p:spPr>
          <a:xfrm>
            <a:off x="1119036" y="3336504"/>
            <a:ext cx="4284648" cy="1159296"/>
          </a:xfrm>
          <a:prstGeom prst="rect">
            <a:avLst/>
          </a:prstGeom>
          <a:noFill/>
          <a:ln>
            <a:noFill/>
          </a:ln>
        </p:spPr>
      </p:pic>
      <p:sp>
        <p:nvSpPr>
          <p:cNvPr id="277" name="Google Shape;277;p35"/>
          <p:cNvSpPr txBox="1"/>
          <p:nvPr/>
        </p:nvSpPr>
        <p:spPr>
          <a:xfrm>
            <a:off x="5996399" y="3758812"/>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贝叶斯公式</a:t>
            </a:r>
            <a:endParaRPr b="1" sz="2800">
              <a:solidFill>
                <a:schemeClr val="dk1"/>
              </a:solidFill>
              <a:latin typeface="Arial"/>
              <a:ea typeface="Arial"/>
              <a:cs typeface="Arial"/>
              <a:sym typeface="Arial"/>
            </a:endParaRPr>
          </a:p>
        </p:txBody>
      </p:sp>
      <p:sp>
        <p:nvSpPr>
          <p:cNvPr id="278" name="Google Shape;278;p35"/>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36"/>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85" name="Google Shape;285;p3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36"/>
          <p:cNvSpPr txBox="1"/>
          <p:nvPr/>
        </p:nvSpPr>
        <p:spPr>
          <a:xfrm>
            <a:off x="770613" y="643964"/>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贝叶斯规则</a:t>
            </a:r>
            <a:endParaRPr sz="2800">
              <a:solidFill>
                <a:schemeClr val="dk1"/>
              </a:solidFill>
              <a:latin typeface="Arial"/>
              <a:ea typeface="Arial"/>
              <a:cs typeface="Arial"/>
              <a:sym typeface="Arial"/>
            </a:endParaRPr>
          </a:p>
        </p:txBody>
      </p:sp>
      <p:sp>
        <p:nvSpPr>
          <p:cNvPr id="287" name="Google Shape;287;p36"/>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
        <p:nvSpPr>
          <p:cNvPr id="288" name="Google Shape;288;p36"/>
          <p:cNvSpPr txBox="1"/>
          <p:nvPr/>
        </p:nvSpPr>
        <p:spPr>
          <a:xfrm>
            <a:off x="294382" y="1283665"/>
            <a:ext cx="7959745" cy="1315735"/>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1800">
                <a:solidFill>
                  <a:srgbClr val="28418B"/>
                </a:solidFill>
                <a:latin typeface="Arial"/>
                <a:ea typeface="Arial"/>
                <a:cs typeface="Arial"/>
                <a:sym typeface="Arial"/>
              </a:rPr>
              <a:t>【例1】</a:t>
            </a:r>
            <a:r>
              <a:rPr lang="zh-CN" sz="1800">
                <a:solidFill>
                  <a:srgbClr val="595959"/>
                </a:solidFill>
                <a:latin typeface="Arial"/>
                <a:ea typeface="Arial"/>
                <a:cs typeface="Arial"/>
                <a:sym typeface="Arial"/>
              </a:rPr>
              <a:t>一学生接连参加同一课程的两次考试，第一次及格的概率为p，若第一次及格则第二次及格的概率也为p；若第一次不及格则第二次及格的概率为p/2．若已知他第二次已经及格，求他第一次及格的概率． </a:t>
            </a:r>
            <a:endParaRPr/>
          </a:p>
        </p:txBody>
      </p:sp>
      <p:sp>
        <p:nvSpPr>
          <p:cNvPr id="289" name="Google Shape;289;p36"/>
          <p:cNvSpPr txBox="1"/>
          <p:nvPr/>
        </p:nvSpPr>
        <p:spPr>
          <a:xfrm>
            <a:off x="401062" y="2656134"/>
            <a:ext cx="7959745" cy="900236"/>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1800">
                <a:solidFill>
                  <a:srgbClr val="28418B"/>
                </a:solidFill>
                <a:latin typeface="Arial"/>
                <a:ea typeface="Arial"/>
                <a:cs typeface="Arial"/>
                <a:sym typeface="Arial"/>
              </a:rPr>
              <a:t>解 </a:t>
            </a:r>
            <a:r>
              <a:rPr lang="zh-CN" sz="1800">
                <a:solidFill>
                  <a:srgbClr val="FF0000"/>
                </a:solidFill>
                <a:latin typeface="Arial"/>
                <a:ea typeface="Arial"/>
                <a:cs typeface="Arial"/>
                <a:sym typeface="Arial"/>
              </a:rPr>
              <a:t> </a:t>
            </a:r>
            <a:r>
              <a:rPr lang="zh-CN" sz="1800">
                <a:solidFill>
                  <a:srgbClr val="595959"/>
                </a:solidFill>
                <a:latin typeface="Arial"/>
                <a:ea typeface="Arial"/>
                <a:cs typeface="Arial"/>
                <a:sym typeface="Arial"/>
              </a:rPr>
              <a:t>记Ai={该学生第i次考试及格}，i=1,2．显然          为样本空间的一个划分，且已知 </a:t>
            </a:r>
            <a:endParaRPr/>
          </a:p>
        </p:txBody>
      </p:sp>
      <p:pic>
        <p:nvPicPr>
          <p:cNvPr id="290" name="Google Shape;290;p36"/>
          <p:cNvPicPr preferRelativeResize="0"/>
          <p:nvPr/>
        </p:nvPicPr>
        <p:blipFill rotWithShape="1">
          <a:blip r:embed="rId4">
            <a:alphaModFix/>
          </a:blip>
          <a:srcRect b="0" l="0" r="0" t="0"/>
          <a:stretch/>
        </p:blipFill>
        <p:spPr>
          <a:xfrm>
            <a:off x="5721350" y="2656134"/>
            <a:ext cx="755650" cy="490538"/>
          </a:xfrm>
          <a:prstGeom prst="rect">
            <a:avLst/>
          </a:prstGeom>
          <a:noFill/>
          <a:ln>
            <a:noFill/>
          </a:ln>
        </p:spPr>
      </p:pic>
      <p:pic>
        <p:nvPicPr>
          <p:cNvPr id="291" name="Google Shape;291;p36"/>
          <p:cNvPicPr preferRelativeResize="0"/>
          <p:nvPr/>
        </p:nvPicPr>
        <p:blipFill rotWithShape="1">
          <a:blip r:embed="rId5">
            <a:alphaModFix/>
          </a:blip>
          <a:srcRect b="0" l="0" r="0" t="0"/>
          <a:stretch/>
        </p:blipFill>
        <p:spPr>
          <a:xfrm>
            <a:off x="976517" y="3622780"/>
            <a:ext cx="7113588" cy="800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p37"/>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98" name="Google Shape;298;p37"/>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9" name="Google Shape;299;p37"/>
          <p:cNvSpPr txBox="1"/>
          <p:nvPr/>
        </p:nvSpPr>
        <p:spPr>
          <a:xfrm>
            <a:off x="770613" y="903044"/>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贝叶斯规则</a:t>
            </a:r>
            <a:endParaRPr sz="2800">
              <a:solidFill>
                <a:schemeClr val="dk1"/>
              </a:solidFill>
              <a:latin typeface="Arial"/>
              <a:ea typeface="Arial"/>
              <a:cs typeface="Arial"/>
              <a:sym typeface="Arial"/>
            </a:endParaRPr>
          </a:p>
        </p:txBody>
      </p:sp>
      <p:sp>
        <p:nvSpPr>
          <p:cNvPr id="300" name="Google Shape;300;p37"/>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
        <p:nvSpPr>
          <p:cNvPr id="301" name="Google Shape;301;p37"/>
          <p:cNvSpPr txBox="1"/>
          <p:nvPr/>
        </p:nvSpPr>
        <p:spPr>
          <a:xfrm>
            <a:off x="320731" y="1615479"/>
            <a:ext cx="7959745" cy="476531"/>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于是，由全概率公式得： </a:t>
            </a:r>
            <a:endParaRPr sz="2000">
              <a:solidFill>
                <a:srgbClr val="595959"/>
              </a:solidFill>
              <a:latin typeface="Arial"/>
              <a:ea typeface="Arial"/>
              <a:cs typeface="Arial"/>
              <a:sym typeface="Arial"/>
            </a:endParaRPr>
          </a:p>
        </p:txBody>
      </p:sp>
      <p:pic>
        <p:nvPicPr>
          <p:cNvPr id="302" name="Google Shape;302;p37"/>
          <p:cNvPicPr preferRelativeResize="0"/>
          <p:nvPr/>
        </p:nvPicPr>
        <p:blipFill rotWithShape="1">
          <a:blip r:embed="rId4">
            <a:alphaModFix/>
          </a:blip>
          <a:srcRect b="0" l="0" r="0" t="0"/>
          <a:stretch/>
        </p:blipFill>
        <p:spPr>
          <a:xfrm>
            <a:off x="1111885" y="2239940"/>
            <a:ext cx="6751638" cy="784225"/>
          </a:xfrm>
          <a:prstGeom prst="rect">
            <a:avLst/>
          </a:prstGeom>
          <a:noFill/>
          <a:ln>
            <a:noFill/>
          </a:ln>
        </p:spPr>
      </p:pic>
      <p:sp>
        <p:nvSpPr>
          <p:cNvPr id="303" name="Google Shape;303;p37"/>
          <p:cNvSpPr txBox="1"/>
          <p:nvPr/>
        </p:nvSpPr>
        <p:spPr>
          <a:xfrm>
            <a:off x="320729" y="3081000"/>
            <a:ext cx="7959745" cy="476531"/>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由贝叶斯公式得：</a:t>
            </a:r>
            <a:endParaRPr sz="2000">
              <a:solidFill>
                <a:srgbClr val="595959"/>
              </a:solidFill>
              <a:latin typeface="Arial"/>
              <a:ea typeface="Arial"/>
              <a:cs typeface="Arial"/>
              <a:sym typeface="Arial"/>
            </a:endParaRPr>
          </a:p>
        </p:txBody>
      </p:sp>
      <p:pic>
        <p:nvPicPr>
          <p:cNvPr id="304" name="Google Shape;304;p37"/>
          <p:cNvPicPr preferRelativeResize="0"/>
          <p:nvPr/>
        </p:nvPicPr>
        <p:blipFill rotWithShape="1">
          <a:blip r:embed="rId5">
            <a:alphaModFix/>
          </a:blip>
          <a:srcRect b="0" l="0" r="0" t="0"/>
          <a:stretch/>
        </p:blipFill>
        <p:spPr>
          <a:xfrm>
            <a:off x="2236059" y="3653541"/>
            <a:ext cx="4129087" cy="787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pic>
        <p:nvPicPr>
          <p:cNvPr id="310" name="Google Shape;310;p3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311" name="Google Shape;311;p3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2" name="Google Shape;312;p38"/>
          <p:cNvSpPr txBox="1"/>
          <p:nvPr/>
        </p:nvSpPr>
        <p:spPr>
          <a:xfrm>
            <a:off x="770613" y="765884"/>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贝叶斯规则</a:t>
            </a:r>
            <a:endParaRPr sz="2800">
              <a:solidFill>
                <a:schemeClr val="dk1"/>
              </a:solidFill>
              <a:latin typeface="Arial"/>
              <a:ea typeface="Arial"/>
              <a:cs typeface="Arial"/>
              <a:sym typeface="Arial"/>
            </a:endParaRPr>
          </a:p>
        </p:txBody>
      </p:sp>
      <p:sp>
        <p:nvSpPr>
          <p:cNvPr id="313" name="Google Shape;313;p38"/>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
        <p:nvSpPr>
          <p:cNvPr id="314" name="Google Shape;314;p38"/>
          <p:cNvSpPr txBox="1"/>
          <p:nvPr/>
        </p:nvSpPr>
        <p:spPr>
          <a:xfrm>
            <a:off x="294382" y="1405585"/>
            <a:ext cx="7959745" cy="1731233"/>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1800">
                <a:solidFill>
                  <a:srgbClr val="28418B"/>
                </a:solidFill>
                <a:latin typeface="Arial"/>
                <a:ea typeface="Arial"/>
                <a:cs typeface="Arial"/>
                <a:sym typeface="Arial"/>
              </a:rPr>
              <a:t>【例2】</a:t>
            </a:r>
            <a:r>
              <a:rPr lang="zh-CN" sz="1800">
                <a:solidFill>
                  <a:srgbClr val="595959"/>
                </a:solidFill>
                <a:latin typeface="Arial"/>
                <a:ea typeface="Arial"/>
                <a:cs typeface="Arial"/>
                <a:sym typeface="Arial"/>
              </a:rPr>
              <a:t>对以往数据分析的结果表明，当机器调整得良好时，产品的合格率为90%，而当机器发生某一故障时，其合格率为30%。每天早上机器开动时，机器调整良好的概率为75%，试求某日早上第一件产品是合格时，机器调整得良好的概率</a:t>
            </a:r>
            <a:endParaRPr/>
          </a:p>
        </p:txBody>
      </p:sp>
      <p:sp>
        <p:nvSpPr>
          <p:cNvPr id="315" name="Google Shape;315;p38"/>
          <p:cNvSpPr txBox="1"/>
          <p:nvPr/>
        </p:nvSpPr>
        <p:spPr>
          <a:xfrm>
            <a:off x="527155" y="3380145"/>
            <a:ext cx="7432298" cy="1315735"/>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1800">
                <a:solidFill>
                  <a:srgbClr val="28418B"/>
                </a:solidFill>
                <a:latin typeface="Arial"/>
                <a:ea typeface="Arial"/>
                <a:cs typeface="Arial"/>
                <a:sym typeface="Arial"/>
              </a:rPr>
              <a:t>解 </a:t>
            </a:r>
            <a:r>
              <a:rPr lang="zh-CN" sz="1800">
                <a:solidFill>
                  <a:srgbClr val="FF0000"/>
                </a:solidFill>
                <a:latin typeface="Arial"/>
                <a:ea typeface="Arial"/>
                <a:cs typeface="Arial"/>
                <a:sym typeface="Arial"/>
              </a:rPr>
              <a:t> </a:t>
            </a:r>
            <a:r>
              <a:rPr lang="zh-CN" sz="1800">
                <a:solidFill>
                  <a:srgbClr val="595959"/>
                </a:solidFill>
                <a:latin typeface="Arial"/>
                <a:ea typeface="Arial"/>
                <a:cs typeface="Arial"/>
                <a:sym typeface="Arial"/>
              </a:rPr>
              <a:t>设A1=机器调整良好, A2=机器调整不好, B=产品合格，已知P(A1)=0.75，P(A2)=0.25 ；P(B|A1)=0.9，P(B| A2)=0.3．需要求的概率为P(A1 |B)。由贝叶斯公式</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pic>
        <p:nvPicPr>
          <p:cNvPr id="321" name="Google Shape;321;p3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322" name="Google Shape;322;p3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9"/>
          <p:cNvSpPr txBox="1"/>
          <p:nvPr/>
        </p:nvSpPr>
        <p:spPr>
          <a:xfrm>
            <a:off x="770613" y="765884"/>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贝叶斯规则</a:t>
            </a:r>
            <a:endParaRPr sz="2800">
              <a:solidFill>
                <a:schemeClr val="dk1"/>
              </a:solidFill>
              <a:latin typeface="Arial"/>
              <a:ea typeface="Arial"/>
              <a:cs typeface="Arial"/>
              <a:sym typeface="Arial"/>
            </a:endParaRPr>
          </a:p>
        </p:txBody>
      </p:sp>
      <p:sp>
        <p:nvSpPr>
          <p:cNvPr id="324" name="Google Shape;324;p39"/>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pic>
        <p:nvPicPr>
          <p:cNvPr id="325" name="Google Shape;325;p39"/>
          <p:cNvPicPr preferRelativeResize="0"/>
          <p:nvPr/>
        </p:nvPicPr>
        <p:blipFill rotWithShape="1">
          <a:blip r:embed="rId4">
            <a:alphaModFix/>
          </a:blip>
          <a:srcRect b="0" l="0" r="0" t="0"/>
          <a:stretch/>
        </p:blipFill>
        <p:spPr>
          <a:xfrm>
            <a:off x="1381608" y="1711638"/>
            <a:ext cx="5487988" cy="922337"/>
          </a:xfrm>
          <a:prstGeom prst="rect">
            <a:avLst/>
          </a:prstGeom>
          <a:noFill/>
          <a:ln>
            <a:noFill/>
          </a:ln>
        </p:spPr>
      </p:pic>
      <p:pic>
        <p:nvPicPr>
          <p:cNvPr id="326" name="Google Shape;326;p39"/>
          <p:cNvPicPr preferRelativeResize="0"/>
          <p:nvPr/>
        </p:nvPicPr>
        <p:blipFill rotWithShape="1">
          <a:blip r:embed="rId5">
            <a:alphaModFix/>
          </a:blip>
          <a:srcRect b="0" l="0" r="0" t="0"/>
          <a:stretch/>
        </p:blipFill>
        <p:spPr>
          <a:xfrm>
            <a:off x="3038641" y="2833073"/>
            <a:ext cx="3724275" cy="858837"/>
          </a:xfrm>
          <a:prstGeom prst="rect">
            <a:avLst/>
          </a:prstGeom>
          <a:noFill/>
          <a:ln>
            <a:noFill/>
          </a:ln>
        </p:spPr>
      </p:pic>
      <p:sp>
        <p:nvSpPr>
          <p:cNvPr id="327" name="Google Shape;327;p39"/>
          <p:cNvSpPr txBox="1"/>
          <p:nvPr/>
        </p:nvSpPr>
        <p:spPr>
          <a:xfrm>
            <a:off x="188495" y="3891008"/>
            <a:ext cx="9211205" cy="476531"/>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P(A1),  P(A2)通常称为</a:t>
            </a:r>
            <a:r>
              <a:rPr lang="zh-CN" sz="2000">
                <a:solidFill>
                  <a:srgbClr val="28418B"/>
                </a:solidFill>
                <a:latin typeface="Arial"/>
                <a:ea typeface="Arial"/>
                <a:cs typeface="Arial"/>
                <a:sym typeface="Arial"/>
              </a:rPr>
              <a:t>先验概率；</a:t>
            </a:r>
            <a:r>
              <a:rPr lang="zh-CN" sz="2000">
                <a:solidFill>
                  <a:srgbClr val="595959"/>
                </a:solidFill>
                <a:latin typeface="Arial"/>
                <a:ea typeface="Arial"/>
                <a:cs typeface="Arial"/>
                <a:sym typeface="Arial"/>
              </a:rPr>
              <a:t>P(A1|B), P(A2|B)通常称为</a:t>
            </a:r>
            <a:r>
              <a:rPr lang="zh-CN" sz="2000">
                <a:solidFill>
                  <a:srgbClr val="28418B"/>
                </a:solidFill>
                <a:latin typeface="Arial"/>
                <a:ea typeface="Arial"/>
                <a:cs typeface="Arial"/>
                <a:sym typeface="Arial"/>
              </a:rPr>
              <a:t>后验概率</a:t>
            </a:r>
            <a:r>
              <a:rPr lang="zh-CN" sz="2000">
                <a:solidFill>
                  <a:srgbClr val="595959"/>
                </a:solidFill>
                <a:latin typeface="Arial"/>
                <a:ea typeface="Arial"/>
                <a:cs typeface="Arial"/>
                <a:sym typeface="Arial"/>
              </a:rPr>
              <a:t>。</a:t>
            </a:r>
            <a:endParaRPr sz="2000">
              <a:solidFill>
                <a:srgbClr val="595959"/>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40"/>
          <p:cNvPicPr preferRelativeResize="0"/>
          <p:nvPr/>
        </p:nvPicPr>
        <p:blipFill rotWithShape="1">
          <a:blip r:embed="rId3">
            <a:alphaModFix/>
          </a:blip>
          <a:srcRect b="0" l="3261" r="3912" t="0"/>
          <a:stretch/>
        </p:blipFill>
        <p:spPr>
          <a:xfrm>
            <a:off x="6078" y="-9986"/>
            <a:ext cx="9133928" cy="5155074"/>
          </a:xfrm>
          <a:prstGeom prst="rect">
            <a:avLst/>
          </a:prstGeom>
          <a:noFill/>
          <a:ln>
            <a:noFill/>
          </a:ln>
        </p:spPr>
      </p:pic>
      <p:sp>
        <p:nvSpPr>
          <p:cNvPr id="334" name="Google Shape;334;p40"/>
          <p:cNvSpPr txBox="1"/>
          <p:nvPr/>
        </p:nvSpPr>
        <p:spPr>
          <a:xfrm>
            <a:off x="5464439" y="1802546"/>
            <a:ext cx="1000510" cy="561682"/>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3200">
                <a:solidFill>
                  <a:srgbClr val="3F3F3F"/>
                </a:solidFill>
                <a:latin typeface="Anton"/>
                <a:ea typeface="Anton"/>
                <a:cs typeface="Anton"/>
                <a:sym typeface="Anton"/>
              </a:rPr>
              <a:t>02</a:t>
            </a:r>
            <a:endParaRPr sz="3200">
              <a:solidFill>
                <a:srgbClr val="3F3F3F"/>
              </a:solidFill>
              <a:latin typeface="Anton"/>
              <a:ea typeface="Anton"/>
              <a:cs typeface="Anton"/>
              <a:sym typeface="Anton"/>
            </a:endParaRPr>
          </a:p>
        </p:txBody>
      </p:sp>
      <p:sp>
        <p:nvSpPr>
          <p:cNvPr id="335" name="Google Shape;335;p40"/>
          <p:cNvSpPr txBox="1"/>
          <p:nvPr/>
        </p:nvSpPr>
        <p:spPr>
          <a:xfrm>
            <a:off x="2718261" y="1848712"/>
            <a:ext cx="2875714" cy="469349"/>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600">
                <a:solidFill>
                  <a:srgbClr val="595959"/>
                </a:solidFill>
                <a:latin typeface="Arial"/>
                <a:ea typeface="Arial"/>
                <a:cs typeface="Arial"/>
                <a:sym typeface="Arial"/>
              </a:rPr>
              <a:t>分类、回归和聚类</a:t>
            </a:r>
            <a:endParaRPr sz="2600">
              <a:solidFill>
                <a:srgbClr val="595959"/>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4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342" name="Google Shape;342;p4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41"/>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344" name="Google Shape;344;p41"/>
          <p:cNvSpPr txBox="1"/>
          <p:nvPr/>
        </p:nvSpPr>
        <p:spPr>
          <a:xfrm>
            <a:off x="527154" y="945543"/>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分类</a:t>
            </a:r>
            <a:endParaRPr sz="2800">
              <a:solidFill>
                <a:schemeClr val="dk1"/>
              </a:solidFill>
              <a:latin typeface="Arial"/>
              <a:ea typeface="Arial"/>
              <a:cs typeface="Arial"/>
              <a:sym typeface="Arial"/>
            </a:endParaRPr>
          </a:p>
        </p:txBody>
      </p:sp>
      <p:sp>
        <p:nvSpPr>
          <p:cNvPr id="345" name="Google Shape;345;p41"/>
          <p:cNvSpPr/>
          <p:nvPr/>
        </p:nvSpPr>
        <p:spPr>
          <a:xfrm>
            <a:off x="4770120" y="4373880"/>
            <a:ext cx="645160" cy="243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timgsa.baidu.com/timg?image&amp;quality=80&amp;size=b9999_10000&amp;sec=1532930471027&amp;di=c68419f3bf998fc065be55e1615bf347&amp;imgtype=0&amp;src=http%3A%2F%2Fimage.bubuko.com%2Finfo%2F201804%2F20180401154436630005.png" id="346" name="Google Shape;346;p41"/>
          <p:cNvPicPr preferRelativeResize="0"/>
          <p:nvPr/>
        </p:nvPicPr>
        <p:blipFill rotWithShape="1">
          <a:blip r:embed="rId4">
            <a:alphaModFix/>
          </a:blip>
          <a:srcRect b="0" l="0" r="0" t="0"/>
          <a:stretch/>
        </p:blipFill>
        <p:spPr>
          <a:xfrm>
            <a:off x="3974321" y="1427122"/>
            <a:ext cx="4237704" cy="2773658"/>
          </a:xfrm>
          <a:prstGeom prst="rect">
            <a:avLst/>
          </a:prstGeom>
          <a:noFill/>
          <a:ln>
            <a:noFill/>
          </a:ln>
        </p:spPr>
      </p:pic>
      <p:sp>
        <p:nvSpPr>
          <p:cNvPr id="347" name="Google Shape;347;p41"/>
          <p:cNvSpPr txBox="1"/>
          <p:nvPr/>
        </p:nvSpPr>
        <p:spPr>
          <a:xfrm>
            <a:off x="507742" y="1652207"/>
            <a:ext cx="3347505" cy="2548573"/>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2200">
                <a:solidFill>
                  <a:srgbClr val="595959"/>
                </a:solidFill>
                <a:latin typeface="Arial"/>
                <a:ea typeface="Arial"/>
                <a:cs typeface="Arial"/>
                <a:sym typeface="Arial"/>
              </a:rPr>
              <a:t>分类问题在数据分析中十分直观。右图所示就是一个简单神经网络分类，将蓝色和红色的点分成了两个类别。</a:t>
            </a:r>
            <a:endParaRPr sz="2200">
              <a:solidFill>
                <a:srgbClr val="595959"/>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4"/>
          <p:cNvPicPr preferRelativeResize="0"/>
          <p:nvPr/>
        </p:nvPicPr>
        <p:blipFill rotWithShape="1">
          <a:blip r:embed="rId3">
            <a:alphaModFix/>
          </a:blip>
          <a:srcRect b="30334" l="69502" r="3912" t="0"/>
          <a:stretch/>
        </p:blipFill>
        <p:spPr>
          <a:xfrm>
            <a:off x="6524032" y="-9986"/>
            <a:ext cx="2615974" cy="3591356"/>
          </a:xfrm>
          <a:prstGeom prst="rect">
            <a:avLst/>
          </a:prstGeom>
          <a:solidFill>
            <a:srgbClr val="E6E6E6"/>
          </a:solidFill>
          <a:ln>
            <a:noFill/>
          </a:ln>
        </p:spPr>
      </p:pic>
      <p:sp>
        <p:nvSpPr>
          <p:cNvPr id="121" name="Google Shape;121;p24"/>
          <p:cNvSpPr txBox="1"/>
          <p:nvPr/>
        </p:nvSpPr>
        <p:spPr>
          <a:xfrm>
            <a:off x="1063603" y="2239005"/>
            <a:ext cx="749892" cy="377016"/>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2000">
                <a:solidFill>
                  <a:srgbClr val="3F3F3F"/>
                </a:solidFill>
                <a:latin typeface="Anton"/>
                <a:ea typeface="Anton"/>
                <a:cs typeface="Anton"/>
                <a:sym typeface="Anton"/>
              </a:rPr>
              <a:t>01</a:t>
            </a:r>
            <a:endParaRPr sz="2000">
              <a:solidFill>
                <a:srgbClr val="3F3F3F"/>
              </a:solidFill>
              <a:latin typeface="Anton"/>
              <a:ea typeface="Anton"/>
              <a:cs typeface="Anton"/>
              <a:sym typeface="Anton"/>
            </a:endParaRPr>
          </a:p>
        </p:txBody>
      </p:sp>
      <p:sp>
        <p:nvSpPr>
          <p:cNvPr id="122" name="Google Shape;122;p24"/>
          <p:cNvSpPr txBox="1"/>
          <p:nvPr/>
        </p:nvSpPr>
        <p:spPr>
          <a:xfrm>
            <a:off x="2825541" y="3400514"/>
            <a:ext cx="749892" cy="377016"/>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2000">
                <a:solidFill>
                  <a:srgbClr val="3F3F3F"/>
                </a:solidFill>
                <a:latin typeface="Anton"/>
                <a:ea typeface="Anton"/>
                <a:cs typeface="Anton"/>
                <a:sym typeface="Anton"/>
              </a:rPr>
              <a:t>02</a:t>
            </a:r>
            <a:endParaRPr sz="2000">
              <a:solidFill>
                <a:srgbClr val="3F3F3F"/>
              </a:solidFill>
              <a:latin typeface="Anton"/>
              <a:ea typeface="Anton"/>
              <a:cs typeface="Anton"/>
              <a:sym typeface="Anton"/>
            </a:endParaRPr>
          </a:p>
        </p:txBody>
      </p:sp>
      <p:sp>
        <p:nvSpPr>
          <p:cNvPr id="123" name="Google Shape;123;p24"/>
          <p:cNvSpPr txBox="1"/>
          <p:nvPr/>
        </p:nvSpPr>
        <p:spPr>
          <a:xfrm>
            <a:off x="4584866" y="2316410"/>
            <a:ext cx="749892" cy="377016"/>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2000">
                <a:solidFill>
                  <a:srgbClr val="3F3F3F"/>
                </a:solidFill>
                <a:latin typeface="Anton"/>
                <a:ea typeface="Anton"/>
                <a:cs typeface="Anton"/>
                <a:sym typeface="Anton"/>
              </a:rPr>
              <a:t>03</a:t>
            </a:r>
            <a:endParaRPr sz="2000">
              <a:solidFill>
                <a:srgbClr val="3F3F3F"/>
              </a:solidFill>
              <a:latin typeface="Anton"/>
              <a:ea typeface="Anton"/>
              <a:cs typeface="Anton"/>
              <a:sym typeface="Anton"/>
            </a:endParaRPr>
          </a:p>
        </p:txBody>
      </p:sp>
      <p:sp>
        <p:nvSpPr>
          <p:cNvPr id="124" name="Google Shape;124;p24"/>
          <p:cNvSpPr txBox="1"/>
          <p:nvPr/>
        </p:nvSpPr>
        <p:spPr>
          <a:xfrm>
            <a:off x="6251861" y="3363562"/>
            <a:ext cx="749892" cy="377016"/>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2000">
                <a:solidFill>
                  <a:srgbClr val="3F3F3F"/>
                </a:solidFill>
                <a:latin typeface="Anton"/>
                <a:ea typeface="Anton"/>
                <a:cs typeface="Anton"/>
                <a:sym typeface="Anton"/>
              </a:rPr>
              <a:t>04</a:t>
            </a:r>
            <a:endParaRPr sz="2000">
              <a:solidFill>
                <a:srgbClr val="3F3F3F"/>
              </a:solidFill>
              <a:latin typeface="Anton"/>
              <a:ea typeface="Anton"/>
              <a:cs typeface="Anton"/>
              <a:sym typeface="Anton"/>
            </a:endParaRPr>
          </a:p>
        </p:txBody>
      </p:sp>
      <p:grpSp>
        <p:nvGrpSpPr>
          <p:cNvPr id="125" name="Google Shape;125;p24"/>
          <p:cNvGrpSpPr/>
          <p:nvPr/>
        </p:nvGrpSpPr>
        <p:grpSpPr>
          <a:xfrm>
            <a:off x="1391025" y="2754539"/>
            <a:ext cx="69908" cy="536571"/>
            <a:chOff x="2690232" y="4097191"/>
            <a:chExt cx="93235" cy="715207"/>
          </a:xfrm>
        </p:grpSpPr>
        <p:sp>
          <p:nvSpPr>
            <p:cNvPr id="126" name="Google Shape;126;p24"/>
            <p:cNvSpPr/>
            <p:nvPr/>
          </p:nvSpPr>
          <p:spPr>
            <a:xfrm>
              <a:off x="2690232" y="4097191"/>
              <a:ext cx="93235" cy="93235"/>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27" name="Google Shape;127;p24"/>
            <p:cNvSpPr/>
            <p:nvPr/>
          </p:nvSpPr>
          <p:spPr>
            <a:xfrm>
              <a:off x="2690232" y="4719163"/>
              <a:ext cx="93235" cy="93235"/>
            </a:xfrm>
            <a:prstGeom prst="ellipse">
              <a:avLst/>
            </a:prstGeom>
            <a:noFill/>
            <a:ln cap="flat" cmpd="sng" w="1905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cxnSp>
          <p:nvCxnSpPr>
            <p:cNvPr id="128" name="Google Shape;128;p24"/>
            <p:cNvCxnSpPr/>
            <p:nvPr/>
          </p:nvCxnSpPr>
          <p:spPr>
            <a:xfrm rot="5400000">
              <a:off x="2500788" y="4455019"/>
              <a:ext cx="470988" cy="0"/>
            </a:xfrm>
            <a:prstGeom prst="straightConnector1">
              <a:avLst/>
            </a:prstGeom>
            <a:noFill/>
            <a:ln cap="flat" cmpd="sng" w="19050">
              <a:solidFill>
                <a:schemeClr val="accent1"/>
              </a:solidFill>
              <a:prstDash val="dot"/>
              <a:miter lim="800000"/>
              <a:headEnd len="sm" w="sm" type="none"/>
              <a:tailEnd len="sm" w="sm" type="none"/>
            </a:ln>
          </p:spPr>
        </p:cxnSp>
      </p:grpSp>
      <p:sp>
        <p:nvSpPr>
          <p:cNvPr id="129" name="Google Shape;129;p24"/>
          <p:cNvSpPr txBox="1"/>
          <p:nvPr/>
        </p:nvSpPr>
        <p:spPr>
          <a:xfrm>
            <a:off x="547214" y="3393573"/>
            <a:ext cx="2042544" cy="377016"/>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000">
                <a:solidFill>
                  <a:srgbClr val="595959"/>
                </a:solidFill>
                <a:latin typeface="Arial"/>
                <a:ea typeface="Arial"/>
                <a:cs typeface="Arial"/>
                <a:sym typeface="Arial"/>
              </a:rPr>
              <a:t>基本统计学概念</a:t>
            </a:r>
            <a:endParaRPr sz="2000">
              <a:solidFill>
                <a:srgbClr val="595959"/>
              </a:solidFill>
              <a:latin typeface="Arial"/>
              <a:ea typeface="Arial"/>
              <a:cs typeface="Arial"/>
              <a:sym typeface="Arial"/>
            </a:endParaRPr>
          </a:p>
        </p:txBody>
      </p:sp>
      <p:grpSp>
        <p:nvGrpSpPr>
          <p:cNvPr id="130" name="Google Shape;130;p24"/>
          <p:cNvGrpSpPr/>
          <p:nvPr/>
        </p:nvGrpSpPr>
        <p:grpSpPr>
          <a:xfrm>
            <a:off x="3164652" y="2815049"/>
            <a:ext cx="69908" cy="536571"/>
            <a:chOff x="2690232" y="4097191"/>
            <a:chExt cx="93235" cy="715207"/>
          </a:xfrm>
        </p:grpSpPr>
        <p:sp>
          <p:nvSpPr>
            <p:cNvPr id="131" name="Google Shape;131;p24"/>
            <p:cNvSpPr/>
            <p:nvPr/>
          </p:nvSpPr>
          <p:spPr>
            <a:xfrm>
              <a:off x="2690232" y="4097191"/>
              <a:ext cx="93235" cy="93235"/>
            </a:xfrm>
            <a:prstGeom prst="ellipse">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32" name="Google Shape;132;p24"/>
            <p:cNvSpPr/>
            <p:nvPr/>
          </p:nvSpPr>
          <p:spPr>
            <a:xfrm>
              <a:off x="2690232" y="4719163"/>
              <a:ext cx="93235" cy="93235"/>
            </a:xfrm>
            <a:prstGeom prst="ellipse">
              <a:avLst/>
            </a:prstGeom>
            <a:noFill/>
            <a:ln cap="flat" cmpd="sng" w="1905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cxnSp>
          <p:nvCxnSpPr>
            <p:cNvPr id="133" name="Google Shape;133;p24"/>
            <p:cNvCxnSpPr/>
            <p:nvPr/>
          </p:nvCxnSpPr>
          <p:spPr>
            <a:xfrm rot="5400000">
              <a:off x="2500788" y="4455019"/>
              <a:ext cx="470988" cy="0"/>
            </a:xfrm>
            <a:prstGeom prst="straightConnector1">
              <a:avLst/>
            </a:prstGeom>
            <a:noFill/>
            <a:ln cap="flat" cmpd="sng" w="19050">
              <a:solidFill>
                <a:schemeClr val="accent2"/>
              </a:solidFill>
              <a:prstDash val="dot"/>
              <a:miter lim="800000"/>
              <a:headEnd len="sm" w="sm" type="none"/>
              <a:tailEnd len="sm" w="sm" type="none"/>
            </a:ln>
          </p:spPr>
        </p:cxnSp>
      </p:grpSp>
      <p:sp>
        <p:nvSpPr>
          <p:cNvPr id="134" name="Google Shape;134;p24"/>
          <p:cNvSpPr txBox="1"/>
          <p:nvPr/>
        </p:nvSpPr>
        <p:spPr>
          <a:xfrm>
            <a:off x="2134722" y="2260458"/>
            <a:ext cx="2422405" cy="377016"/>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000">
                <a:solidFill>
                  <a:srgbClr val="595959"/>
                </a:solidFill>
                <a:latin typeface="Arial"/>
                <a:ea typeface="Arial"/>
                <a:cs typeface="Arial"/>
                <a:sym typeface="Arial"/>
              </a:rPr>
              <a:t>分类、回归和聚类</a:t>
            </a:r>
            <a:endParaRPr sz="2000">
              <a:solidFill>
                <a:srgbClr val="595959"/>
              </a:solidFill>
              <a:latin typeface="Arial"/>
              <a:ea typeface="Arial"/>
              <a:cs typeface="Arial"/>
              <a:sym typeface="Arial"/>
            </a:endParaRPr>
          </a:p>
        </p:txBody>
      </p:sp>
      <p:grpSp>
        <p:nvGrpSpPr>
          <p:cNvPr id="135" name="Google Shape;135;p24"/>
          <p:cNvGrpSpPr/>
          <p:nvPr/>
        </p:nvGrpSpPr>
        <p:grpSpPr>
          <a:xfrm>
            <a:off x="4957073" y="2753463"/>
            <a:ext cx="69908" cy="536571"/>
            <a:chOff x="2690232" y="4097191"/>
            <a:chExt cx="93235" cy="715207"/>
          </a:xfrm>
        </p:grpSpPr>
        <p:sp>
          <p:nvSpPr>
            <p:cNvPr id="136" name="Google Shape;136;p24"/>
            <p:cNvSpPr/>
            <p:nvPr/>
          </p:nvSpPr>
          <p:spPr>
            <a:xfrm>
              <a:off x="2690232" y="4097191"/>
              <a:ext cx="93235" cy="93235"/>
            </a:xfrm>
            <a:prstGeom prst="ellipse">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37" name="Google Shape;137;p24"/>
            <p:cNvSpPr/>
            <p:nvPr/>
          </p:nvSpPr>
          <p:spPr>
            <a:xfrm>
              <a:off x="2690232" y="4719163"/>
              <a:ext cx="93235" cy="93235"/>
            </a:xfrm>
            <a:prstGeom prst="ellipse">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cxnSp>
          <p:nvCxnSpPr>
            <p:cNvPr id="138" name="Google Shape;138;p24"/>
            <p:cNvCxnSpPr/>
            <p:nvPr/>
          </p:nvCxnSpPr>
          <p:spPr>
            <a:xfrm rot="5400000">
              <a:off x="2500788" y="4455019"/>
              <a:ext cx="470988" cy="0"/>
            </a:xfrm>
            <a:prstGeom prst="straightConnector1">
              <a:avLst/>
            </a:prstGeom>
            <a:noFill/>
            <a:ln cap="flat" cmpd="sng" w="19050">
              <a:solidFill>
                <a:schemeClr val="accent3"/>
              </a:solidFill>
              <a:prstDash val="dot"/>
              <a:miter lim="800000"/>
              <a:headEnd len="sm" w="sm" type="none"/>
              <a:tailEnd len="sm" w="sm" type="none"/>
            </a:ln>
          </p:spPr>
        </p:cxnSp>
      </p:grpSp>
      <p:sp>
        <p:nvSpPr>
          <p:cNvPr id="139" name="Google Shape;139;p24"/>
          <p:cNvSpPr txBox="1"/>
          <p:nvPr/>
        </p:nvSpPr>
        <p:spPr>
          <a:xfrm>
            <a:off x="4347100" y="3400514"/>
            <a:ext cx="1975315" cy="377016"/>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000">
                <a:solidFill>
                  <a:srgbClr val="595959"/>
                </a:solidFill>
                <a:latin typeface="Arial"/>
                <a:ea typeface="Arial"/>
                <a:cs typeface="Arial"/>
                <a:sym typeface="Arial"/>
              </a:rPr>
              <a:t>假设检验</a:t>
            </a:r>
            <a:endParaRPr sz="2000">
              <a:solidFill>
                <a:srgbClr val="595959"/>
              </a:solidFill>
              <a:latin typeface="Arial"/>
              <a:ea typeface="Arial"/>
              <a:cs typeface="Arial"/>
              <a:sym typeface="Arial"/>
            </a:endParaRPr>
          </a:p>
        </p:txBody>
      </p:sp>
      <p:grpSp>
        <p:nvGrpSpPr>
          <p:cNvPr id="140" name="Google Shape;140;p24"/>
          <p:cNvGrpSpPr/>
          <p:nvPr/>
        </p:nvGrpSpPr>
        <p:grpSpPr>
          <a:xfrm>
            <a:off x="6579945" y="2763622"/>
            <a:ext cx="69908" cy="536571"/>
            <a:chOff x="2690232" y="4097191"/>
            <a:chExt cx="93235" cy="715207"/>
          </a:xfrm>
        </p:grpSpPr>
        <p:sp>
          <p:nvSpPr>
            <p:cNvPr id="141" name="Google Shape;141;p24"/>
            <p:cNvSpPr/>
            <p:nvPr/>
          </p:nvSpPr>
          <p:spPr>
            <a:xfrm>
              <a:off x="2690232" y="4097191"/>
              <a:ext cx="93235" cy="93235"/>
            </a:xfrm>
            <a:prstGeom prst="ellipse">
              <a:avLst/>
            </a:pr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sp>
          <p:nvSpPr>
            <p:cNvPr id="142" name="Google Shape;142;p24"/>
            <p:cNvSpPr/>
            <p:nvPr/>
          </p:nvSpPr>
          <p:spPr>
            <a:xfrm>
              <a:off x="2690232" y="4719163"/>
              <a:ext cx="93235" cy="93235"/>
            </a:xfrm>
            <a:prstGeom prst="ellipse">
              <a:avLst/>
            </a:prstGeom>
            <a:noFill/>
            <a:ln cap="flat" cmpd="sng" w="1905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lt1"/>
                </a:solidFill>
                <a:latin typeface="Calibri"/>
                <a:ea typeface="Calibri"/>
                <a:cs typeface="Calibri"/>
                <a:sym typeface="Calibri"/>
              </a:endParaRPr>
            </a:p>
          </p:txBody>
        </p:sp>
        <p:cxnSp>
          <p:nvCxnSpPr>
            <p:cNvPr id="143" name="Google Shape;143;p24"/>
            <p:cNvCxnSpPr/>
            <p:nvPr/>
          </p:nvCxnSpPr>
          <p:spPr>
            <a:xfrm rot="5400000">
              <a:off x="2500788" y="4455019"/>
              <a:ext cx="470988" cy="0"/>
            </a:xfrm>
            <a:prstGeom prst="straightConnector1">
              <a:avLst/>
            </a:prstGeom>
            <a:noFill/>
            <a:ln cap="flat" cmpd="sng" w="19050">
              <a:solidFill>
                <a:schemeClr val="accent4"/>
              </a:solidFill>
              <a:prstDash val="dot"/>
              <a:miter lim="800000"/>
              <a:headEnd len="sm" w="sm" type="none"/>
              <a:tailEnd len="sm" w="sm" type="none"/>
            </a:ln>
          </p:spPr>
        </p:cxnSp>
      </p:grpSp>
      <p:sp>
        <p:nvSpPr>
          <p:cNvPr id="144" name="Google Shape;144;p24"/>
          <p:cNvSpPr txBox="1"/>
          <p:nvPr/>
        </p:nvSpPr>
        <p:spPr>
          <a:xfrm>
            <a:off x="5983251" y="2291332"/>
            <a:ext cx="1538097" cy="377016"/>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000">
                <a:solidFill>
                  <a:srgbClr val="595959"/>
                </a:solidFill>
                <a:latin typeface="Arial"/>
                <a:ea typeface="Arial"/>
                <a:cs typeface="Arial"/>
                <a:sym typeface="Arial"/>
              </a:rPr>
              <a:t>项目导览</a:t>
            </a:r>
            <a:endParaRPr sz="2000">
              <a:solidFill>
                <a:srgbClr val="595959"/>
              </a:solidFill>
              <a:latin typeface="Arial"/>
              <a:ea typeface="Arial"/>
              <a:cs typeface="Arial"/>
              <a:sym typeface="Arial"/>
            </a:endParaRPr>
          </a:p>
        </p:txBody>
      </p:sp>
      <p:sp>
        <p:nvSpPr>
          <p:cNvPr id="145" name="Google Shape;145;p24"/>
          <p:cNvSpPr/>
          <p:nvPr/>
        </p:nvSpPr>
        <p:spPr>
          <a:xfrm rot="-2700000">
            <a:off x="47977" y="431942"/>
            <a:ext cx="448923" cy="560844"/>
          </a:xfrm>
          <a:custGeom>
            <a:rect b="b" l="l" r="r" t="t"/>
            <a:pathLst>
              <a:path extrusionOk="0" h="1013460" w="1013460">
                <a:moveTo>
                  <a:pt x="571500" y="0"/>
                </a:moveTo>
                <a:lnTo>
                  <a:pt x="1013460" y="0"/>
                </a:lnTo>
                <a:lnTo>
                  <a:pt x="1013460" y="571500"/>
                </a:lnTo>
                <a:lnTo>
                  <a:pt x="1013460" y="1013460"/>
                </a:lnTo>
                <a:lnTo>
                  <a:pt x="571500" y="1013460"/>
                </a:lnTo>
                <a:lnTo>
                  <a:pt x="0" y="1013460"/>
                </a:lnTo>
                <a:lnTo>
                  <a:pt x="0" y="571500"/>
                </a:lnTo>
                <a:lnTo>
                  <a:pt x="571500" y="571500"/>
                </a:lnTo>
                <a:close/>
              </a:path>
            </a:pathLst>
          </a:custGeom>
          <a:solidFill>
            <a:schemeClr val="accent1"/>
          </a:solidFill>
          <a:ln>
            <a:noFill/>
          </a:ln>
        </p:spPr>
        <p:txBody>
          <a:bodyPr anchorCtr="0" anchor="ctr" bIns="34275" lIns="68550" spcFirstLastPara="1" rIns="68550" wrap="square" tIns="34275">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 name="Google Shape;146;p24"/>
          <p:cNvSpPr txBox="1"/>
          <p:nvPr/>
        </p:nvSpPr>
        <p:spPr>
          <a:xfrm>
            <a:off x="1414080" y="582941"/>
            <a:ext cx="111973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2000">
                <a:solidFill>
                  <a:srgbClr val="595959"/>
                </a:solidFill>
                <a:latin typeface="Calibri"/>
                <a:ea typeface="Calibri"/>
                <a:cs typeface="Calibri"/>
                <a:sym typeface="Calibri"/>
              </a:rPr>
              <a:t>Contents</a:t>
            </a:r>
            <a:endParaRPr sz="2000">
              <a:solidFill>
                <a:srgbClr val="595959"/>
              </a:solidFill>
              <a:latin typeface="Calibri"/>
              <a:ea typeface="Calibri"/>
              <a:cs typeface="Calibri"/>
              <a:sym typeface="Calibri"/>
            </a:endParaRPr>
          </a:p>
        </p:txBody>
      </p:sp>
      <p:sp>
        <p:nvSpPr>
          <p:cNvPr id="147" name="Google Shape;147;p24"/>
          <p:cNvSpPr txBox="1"/>
          <p:nvPr/>
        </p:nvSpPr>
        <p:spPr>
          <a:xfrm>
            <a:off x="651199" y="521386"/>
            <a:ext cx="80021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2400">
                <a:solidFill>
                  <a:srgbClr val="595959"/>
                </a:solidFill>
                <a:latin typeface="Arial"/>
                <a:ea typeface="Arial"/>
                <a:cs typeface="Arial"/>
                <a:sym typeface="Arial"/>
              </a:rPr>
              <a:t>目录</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354" name="Google Shape;354;p4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2"/>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356" name="Google Shape;356;p42"/>
          <p:cNvSpPr txBox="1"/>
          <p:nvPr/>
        </p:nvSpPr>
        <p:spPr>
          <a:xfrm>
            <a:off x="527153" y="945543"/>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分类的标准</a:t>
            </a:r>
            <a:endParaRPr sz="2800">
              <a:solidFill>
                <a:schemeClr val="dk1"/>
              </a:solidFill>
              <a:latin typeface="Arial"/>
              <a:ea typeface="Arial"/>
              <a:cs typeface="Arial"/>
              <a:sym typeface="Arial"/>
            </a:endParaRPr>
          </a:p>
        </p:txBody>
      </p:sp>
      <p:sp>
        <p:nvSpPr>
          <p:cNvPr id="357" name="Google Shape;357;p42"/>
          <p:cNvSpPr/>
          <p:nvPr/>
        </p:nvSpPr>
        <p:spPr>
          <a:xfrm>
            <a:off x="4770120" y="4373880"/>
            <a:ext cx="645160" cy="24384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58" name="Google Shape;358;p42"/>
          <p:cNvPicPr preferRelativeResize="0"/>
          <p:nvPr/>
        </p:nvPicPr>
        <p:blipFill rotWithShape="1">
          <a:blip r:embed="rId4">
            <a:alphaModFix/>
          </a:blip>
          <a:srcRect b="0" l="0" r="0" t="0"/>
          <a:stretch/>
        </p:blipFill>
        <p:spPr>
          <a:xfrm>
            <a:off x="4304710" y="476443"/>
            <a:ext cx="3404194" cy="4356163"/>
          </a:xfrm>
          <a:prstGeom prst="rect">
            <a:avLst/>
          </a:prstGeom>
          <a:noFill/>
          <a:ln>
            <a:noFill/>
          </a:ln>
        </p:spPr>
      </p:pic>
      <p:pic>
        <p:nvPicPr>
          <p:cNvPr id="359" name="Google Shape;359;p42"/>
          <p:cNvPicPr preferRelativeResize="0"/>
          <p:nvPr/>
        </p:nvPicPr>
        <p:blipFill rotWithShape="1">
          <a:blip r:embed="rId5">
            <a:alphaModFix/>
          </a:blip>
          <a:srcRect b="0" l="0" r="0" t="0"/>
          <a:stretch/>
        </p:blipFill>
        <p:spPr>
          <a:xfrm>
            <a:off x="607845" y="2691519"/>
            <a:ext cx="3315664" cy="2141087"/>
          </a:xfrm>
          <a:prstGeom prst="rect">
            <a:avLst/>
          </a:prstGeom>
          <a:noFill/>
          <a:ln>
            <a:noFill/>
          </a:ln>
        </p:spPr>
      </p:pic>
      <p:sp>
        <p:nvSpPr>
          <p:cNvPr id="360" name="Google Shape;360;p42"/>
          <p:cNvSpPr txBox="1"/>
          <p:nvPr/>
        </p:nvSpPr>
        <p:spPr>
          <a:xfrm>
            <a:off x="324837" y="1576397"/>
            <a:ext cx="7959745" cy="900236"/>
          </a:xfrm>
          <a:prstGeom prst="rect">
            <a:avLst/>
          </a:prstGeom>
          <a:noFill/>
          <a:ln>
            <a:noFill/>
          </a:ln>
        </p:spPr>
        <p:txBody>
          <a:bodyPr anchorCtr="0" anchor="t" bIns="34275" lIns="68550" spcFirstLastPara="1" rIns="68550" wrap="square" tIns="34275">
            <a:noAutofit/>
          </a:bodyPr>
          <a:lstStyle/>
          <a:p>
            <a:pPr indent="-285750" lvl="0" marL="285750" marR="0" rtl="0" algn="just">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精确度和召回率</a:t>
            </a:r>
            <a:endParaRPr sz="1800">
              <a:solidFill>
                <a:srgbClr val="595959"/>
              </a:solidFill>
              <a:latin typeface="Arial"/>
              <a:ea typeface="Arial"/>
              <a:cs typeface="Arial"/>
              <a:sym typeface="Arial"/>
            </a:endParaRPr>
          </a:p>
          <a:p>
            <a:pPr indent="-285750" lvl="0" marL="285750" marR="0" rtl="0" algn="just">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F1值（前两者的倒数相加取平均）</a:t>
            </a:r>
            <a:endParaRPr sz="1800">
              <a:solidFill>
                <a:srgbClr val="595959"/>
              </a:solidFill>
              <a:latin typeface="Arial"/>
              <a:ea typeface="Arial"/>
              <a:cs typeface="Arial"/>
              <a:sym typeface="Arial"/>
            </a:endParaRPr>
          </a:p>
        </p:txBody>
      </p:sp>
      <p:sp>
        <p:nvSpPr>
          <p:cNvPr id="361" name="Google Shape;361;p42"/>
          <p:cNvSpPr/>
          <p:nvPr/>
        </p:nvSpPr>
        <p:spPr>
          <a:xfrm>
            <a:off x="537484" y="3426107"/>
            <a:ext cx="1626982" cy="947774"/>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2" name="Google Shape;362;p42"/>
          <p:cNvCxnSpPr>
            <a:stCxn id="361" idx="0"/>
            <a:endCxn id="363" idx="2"/>
          </p:cNvCxnSpPr>
          <p:nvPr/>
        </p:nvCxnSpPr>
        <p:spPr>
          <a:xfrm flipH="1" rot="5400000">
            <a:off x="460725" y="2535857"/>
            <a:ext cx="1408800" cy="371700"/>
          </a:xfrm>
          <a:prstGeom prst="bentConnector3">
            <a:avLst>
              <a:gd fmla="val 50002" name="adj1"/>
            </a:avLst>
          </a:prstGeom>
          <a:noFill/>
          <a:ln cap="flat" cmpd="sng" w="38100">
            <a:solidFill>
              <a:schemeClr val="accent1"/>
            </a:solidFill>
            <a:prstDash val="solid"/>
            <a:miter lim="800000"/>
            <a:headEnd len="sm" w="sm" type="none"/>
            <a:tailEnd len="med" w="med" type="triangle"/>
          </a:ln>
        </p:spPr>
      </p:cxnSp>
      <p:sp>
        <p:nvSpPr>
          <p:cNvPr id="363" name="Google Shape;363;p42"/>
          <p:cNvSpPr/>
          <p:nvPr/>
        </p:nvSpPr>
        <p:spPr>
          <a:xfrm>
            <a:off x="607845" y="1597850"/>
            <a:ext cx="743130" cy="419403"/>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4" name="Google Shape;364;p42"/>
          <p:cNvSpPr/>
          <p:nvPr/>
        </p:nvSpPr>
        <p:spPr>
          <a:xfrm>
            <a:off x="2462785" y="3404664"/>
            <a:ext cx="1370768" cy="1213056"/>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65" name="Google Shape;365;p42"/>
          <p:cNvCxnSpPr>
            <a:stCxn id="364" idx="0"/>
            <a:endCxn id="366" idx="3"/>
          </p:cNvCxnSpPr>
          <p:nvPr/>
        </p:nvCxnSpPr>
        <p:spPr>
          <a:xfrm flipH="1" rot="5400000">
            <a:off x="1950419" y="2206914"/>
            <a:ext cx="1585500" cy="810000"/>
          </a:xfrm>
          <a:prstGeom prst="bentConnector2">
            <a:avLst/>
          </a:prstGeom>
          <a:noFill/>
          <a:ln cap="flat" cmpd="sng" w="38100">
            <a:solidFill>
              <a:schemeClr val="accent1"/>
            </a:solidFill>
            <a:prstDash val="solid"/>
            <a:miter lim="800000"/>
            <a:headEnd len="sm" w="sm" type="none"/>
            <a:tailEnd len="med" w="med" type="triangle"/>
          </a:ln>
        </p:spPr>
      </p:cxnSp>
      <p:sp>
        <p:nvSpPr>
          <p:cNvPr id="366" name="Google Shape;366;p42"/>
          <p:cNvSpPr/>
          <p:nvPr/>
        </p:nvSpPr>
        <p:spPr>
          <a:xfrm>
            <a:off x="1580748" y="1609425"/>
            <a:ext cx="757338" cy="419403"/>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pic>
        <p:nvPicPr>
          <p:cNvPr id="372" name="Google Shape;372;p4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373" name="Google Shape;373;p4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43"/>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375" name="Google Shape;375;p43"/>
          <p:cNvSpPr txBox="1"/>
          <p:nvPr/>
        </p:nvSpPr>
        <p:spPr>
          <a:xfrm>
            <a:off x="527153" y="945543"/>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分类的常见模型</a:t>
            </a:r>
            <a:endParaRPr sz="2800">
              <a:solidFill>
                <a:schemeClr val="dk1"/>
              </a:solidFill>
              <a:latin typeface="Arial"/>
              <a:ea typeface="Arial"/>
              <a:cs typeface="Arial"/>
              <a:sym typeface="Arial"/>
            </a:endParaRPr>
          </a:p>
        </p:txBody>
      </p:sp>
      <p:sp>
        <p:nvSpPr>
          <p:cNvPr id="376" name="Google Shape;376;p43"/>
          <p:cNvSpPr txBox="1"/>
          <p:nvPr/>
        </p:nvSpPr>
        <p:spPr>
          <a:xfrm>
            <a:off x="5713974" y="1445670"/>
            <a:ext cx="3001827" cy="3000811"/>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2200">
                <a:solidFill>
                  <a:srgbClr val="28418B"/>
                </a:solidFill>
                <a:latin typeface="Arial"/>
                <a:ea typeface="Arial"/>
                <a:cs typeface="Arial"/>
                <a:sym typeface="Arial"/>
              </a:rPr>
              <a:t>决策树</a:t>
            </a:r>
            <a:r>
              <a:rPr lang="zh-CN" sz="1500">
                <a:solidFill>
                  <a:srgbClr val="595959"/>
                </a:solidFill>
                <a:latin typeface="Arial"/>
                <a:ea typeface="Arial"/>
                <a:cs typeface="Arial"/>
                <a:sym typeface="Arial"/>
              </a:rPr>
              <a:t>：机器学习中，决策树是一个预测模型；他代表的是对象属性与对象值之间的一种映射关系。树中每个节点表示某个对象，而每个分叉路径则代表的某个可能的属性值，而每个叶结点则对应从根节点到该叶节点所经历的路径所表示的对象的值。</a:t>
            </a:r>
            <a:endParaRPr/>
          </a:p>
        </p:txBody>
      </p:sp>
      <p:pic>
        <p:nvPicPr>
          <p:cNvPr id="377" name="Google Shape;377;p43"/>
          <p:cNvPicPr preferRelativeResize="0"/>
          <p:nvPr/>
        </p:nvPicPr>
        <p:blipFill rotWithShape="1">
          <a:blip r:embed="rId4">
            <a:alphaModFix/>
          </a:blip>
          <a:srcRect b="0" l="0" r="0" t="0"/>
          <a:stretch/>
        </p:blipFill>
        <p:spPr>
          <a:xfrm>
            <a:off x="283313" y="1815703"/>
            <a:ext cx="5011866" cy="249407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descr="https://timgsa.baidu.com/timg?image&amp;quality=80&amp;size=b9999_10000&amp;sec=1532942219886&amp;di=f70611ac2455e3389bf24576b483d837&amp;imgtype=0&amp;src=http%3A%2F%2Fn1.itc.cn%2Fimg8%2Fwb%2Frecom%2F2016%2F09%2F12%2F147367049187406911.PNG" id="383" name="Google Shape;383;p44"/>
          <p:cNvPicPr preferRelativeResize="0"/>
          <p:nvPr/>
        </p:nvPicPr>
        <p:blipFill rotWithShape="1">
          <a:blip r:embed="rId3">
            <a:alphaModFix/>
          </a:blip>
          <a:srcRect b="0" l="0" r="0" t="0"/>
          <a:stretch/>
        </p:blipFill>
        <p:spPr>
          <a:xfrm>
            <a:off x="4341933" y="602659"/>
            <a:ext cx="4063984" cy="3321197"/>
          </a:xfrm>
          <a:prstGeom prst="rect">
            <a:avLst/>
          </a:prstGeom>
          <a:noFill/>
          <a:ln>
            <a:noFill/>
          </a:ln>
        </p:spPr>
      </p:pic>
      <p:pic>
        <p:nvPicPr>
          <p:cNvPr id="384" name="Google Shape;384;p44"/>
          <p:cNvPicPr preferRelativeResize="0"/>
          <p:nvPr/>
        </p:nvPicPr>
        <p:blipFill rotWithShape="1">
          <a:blip r:embed="rId4">
            <a:alphaModFix/>
          </a:blip>
          <a:srcRect b="0" l="0" r="0" t="0"/>
          <a:stretch/>
        </p:blipFill>
        <p:spPr>
          <a:xfrm>
            <a:off x="8090105" y="200504"/>
            <a:ext cx="828896" cy="804310"/>
          </a:xfrm>
          <a:prstGeom prst="rect">
            <a:avLst/>
          </a:prstGeom>
          <a:noFill/>
          <a:ln>
            <a:noFill/>
          </a:ln>
        </p:spPr>
      </p:pic>
      <p:sp>
        <p:nvSpPr>
          <p:cNvPr id="385" name="Google Shape;385;p44"/>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6" name="Google Shape;386;p44"/>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387" name="Google Shape;387;p44"/>
          <p:cNvSpPr txBox="1"/>
          <p:nvPr/>
        </p:nvSpPr>
        <p:spPr>
          <a:xfrm>
            <a:off x="527153" y="945543"/>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分类的常见模型</a:t>
            </a:r>
            <a:endParaRPr sz="2800">
              <a:solidFill>
                <a:schemeClr val="dk1"/>
              </a:solidFill>
              <a:latin typeface="Arial"/>
              <a:ea typeface="Arial"/>
              <a:cs typeface="Arial"/>
              <a:sym typeface="Arial"/>
            </a:endParaRPr>
          </a:p>
        </p:txBody>
      </p:sp>
      <p:sp>
        <p:nvSpPr>
          <p:cNvPr id="388" name="Google Shape;388;p44"/>
          <p:cNvSpPr txBox="1"/>
          <p:nvPr/>
        </p:nvSpPr>
        <p:spPr>
          <a:xfrm>
            <a:off x="505243" y="1745216"/>
            <a:ext cx="3577194" cy="2308314"/>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2200">
                <a:solidFill>
                  <a:srgbClr val="28418B"/>
                </a:solidFill>
                <a:latin typeface="Arial"/>
                <a:ea typeface="Arial"/>
                <a:cs typeface="Arial"/>
                <a:sym typeface="Arial"/>
              </a:rPr>
              <a:t>K近邻方法（KNN）</a:t>
            </a:r>
            <a:r>
              <a:rPr lang="zh-CN" sz="1500">
                <a:solidFill>
                  <a:srgbClr val="595959"/>
                </a:solidFill>
                <a:latin typeface="Arial"/>
                <a:ea typeface="Arial"/>
                <a:cs typeface="Arial"/>
                <a:sym typeface="Arial"/>
              </a:rPr>
              <a:t>： </a:t>
            </a:r>
            <a:endParaRPr sz="1500">
              <a:solidFill>
                <a:srgbClr val="595959"/>
              </a:solidFill>
              <a:latin typeface="Arial"/>
              <a:ea typeface="Arial"/>
              <a:cs typeface="Arial"/>
              <a:sym typeface="Arial"/>
            </a:endParaRPr>
          </a:p>
          <a:p>
            <a:pPr indent="0" lvl="0" marL="0" marR="0" rtl="0" algn="just">
              <a:lnSpc>
                <a:spcPct val="150000"/>
              </a:lnSpc>
              <a:spcBef>
                <a:spcPts val="0"/>
              </a:spcBef>
              <a:spcAft>
                <a:spcPts val="0"/>
              </a:spcAft>
              <a:buNone/>
            </a:pPr>
            <a:r>
              <a:rPr lang="zh-CN" sz="1500">
                <a:solidFill>
                  <a:srgbClr val="595959"/>
                </a:solidFill>
                <a:latin typeface="Arial"/>
                <a:ea typeface="Arial"/>
                <a:cs typeface="Arial"/>
                <a:sym typeface="Arial"/>
              </a:rPr>
              <a:t>KNN是通过测量不同特征值之间的距离进行分类。它的思路是：如果一个样本在特征空间中的k个最相似(即特征空间中最邻近)的样本中的大多数属于某一个类别，则该样本也属于这个类别</a:t>
            </a:r>
            <a:endParaRPr/>
          </a:p>
        </p:txBody>
      </p:sp>
      <p:sp>
        <p:nvSpPr>
          <p:cNvPr id="389" name="Google Shape;389;p44"/>
          <p:cNvSpPr/>
          <p:nvPr/>
        </p:nvSpPr>
        <p:spPr>
          <a:xfrm>
            <a:off x="5808579" y="2089083"/>
            <a:ext cx="415698" cy="348347"/>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390" name="Google Shape;390;p44"/>
          <p:cNvCxnSpPr>
            <a:stCxn id="389" idx="2"/>
            <a:endCxn id="391" idx="0"/>
          </p:cNvCxnSpPr>
          <p:nvPr/>
        </p:nvCxnSpPr>
        <p:spPr>
          <a:xfrm flipH="1" rot="-5400000">
            <a:off x="5868378" y="2585480"/>
            <a:ext cx="1638600" cy="1342500"/>
          </a:xfrm>
          <a:prstGeom prst="bentConnector3">
            <a:avLst>
              <a:gd fmla="val 49997" name="adj1"/>
            </a:avLst>
          </a:prstGeom>
          <a:noFill/>
          <a:ln cap="flat" cmpd="sng" w="38100">
            <a:solidFill>
              <a:schemeClr val="accent1"/>
            </a:solidFill>
            <a:prstDash val="solid"/>
            <a:miter lim="800000"/>
            <a:headEnd len="sm" w="sm" type="none"/>
            <a:tailEnd len="med" w="med" type="triangle"/>
          </a:ln>
        </p:spPr>
      </p:cxnSp>
      <p:sp>
        <p:nvSpPr>
          <p:cNvPr id="391" name="Google Shape;391;p44"/>
          <p:cNvSpPr txBox="1"/>
          <p:nvPr/>
        </p:nvSpPr>
        <p:spPr>
          <a:xfrm>
            <a:off x="6373925" y="4075947"/>
            <a:ext cx="197017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分类为红色</a:t>
            </a:r>
            <a:endParaRPr b="1" sz="2800">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pic>
        <p:nvPicPr>
          <p:cNvPr descr="https://timgsa.baidu.com/timg?image&amp;quality=80&amp;size=b9999_10000&amp;sec=1532942415614&amp;di=139ee6cf5513e244eb2ac481fac561a9&amp;imgtype=jpg&amp;src=http%3A%2F%2Fimg2.imgtn.bdimg.com%2Fit%2Fu%3D4119499427%2C1956830451%26fm%3D214%26gp%3D0.jpg" id="397" name="Google Shape;397;p45"/>
          <p:cNvPicPr preferRelativeResize="0"/>
          <p:nvPr/>
        </p:nvPicPr>
        <p:blipFill rotWithShape="1">
          <a:blip r:embed="rId3">
            <a:alphaModFix/>
          </a:blip>
          <a:srcRect b="0" l="0" r="0" t="0"/>
          <a:stretch/>
        </p:blipFill>
        <p:spPr>
          <a:xfrm>
            <a:off x="1256949" y="2364940"/>
            <a:ext cx="6543675" cy="2619375"/>
          </a:xfrm>
          <a:prstGeom prst="rect">
            <a:avLst/>
          </a:prstGeom>
          <a:noFill/>
          <a:ln>
            <a:noFill/>
          </a:ln>
        </p:spPr>
      </p:pic>
      <p:pic>
        <p:nvPicPr>
          <p:cNvPr id="398" name="Google Shape;398;p45"/>
          <p:cNvPicPr preferRelativeResize="0"/>
          <p:nvPr/>
        </p:nvPicPr>
        <p:blipFill rotWithShape="1">
          <a:blip r:embed="rId4">
            <a:alphaModFix/>
          </a:blip>
          <a:srcRect b="0" l="0" r="0" t="0"/>
          <a:stretch/>
        </p:blipFill>
        <p:spPr>
          <a:xfrm>
            <a:off x="8090105" y="200504"/>
            <a:ext cx="828896" cy="804310"/>
          </a:xfrm>
          <a:prstGeom prst="rect">
            <a:avLst/>
          </a:prstGeom>
          <a:noFill/>
          <a:ln>
            <a:noFill/>
          </a:ln>
        </p:spPr>
      </p:pic>
      <p:sp>
        <p:nvSpPr>
          <p:cNvPr id="399" name="Google Shape;399;p4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p45"/>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01" name="Google Shape;401;p45"/>
          <p:cNvSpPr txBox="1"/>
          <p:nvPr/>
        </p:nvSpPr>
        <p:spPr>
          <a:xfrm>
            <a:off x="507742" y="657225"/>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分类的常见模型</a:t>
            </a:r>
            <a:endParaRPr sz="2800">
              <a:solidFill>
                <a:schemeClr val="dk1"/>
              </a:solidFill>
              <a:latin typeface="Arial"/>
              <a:ea typeface="Arial"/>
              <a:cs typeface="Arial"/>
              <a:sym typeface="Arial"/>
            </a:endParaRPr>
          </a:p>
        </p:txBody>
      </p:sp>
      <p:sp>
        <p:nvSpPr>
          <p:cNvPr id="402" name="Google Shape;402;p45"/>
          <p:cNvSpPr txBox="1"/>
          <p:nvPr/>
        </p:nvSpPr>
        <p:spPr>
          <a:xfrm>
            <a:off x="517902" y="1182178"/>
            <a:ext cx="8240926" cy="1223402"/>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2200">
                <a:solidFill>
                  <a:srgbClr val="28418B"/>
                </a:solidFill>
                <a:latin typeface="Arial"/>
                <a:ea typeface="Arial"/>
                <a:cs typeface="Arial"/>
                <a:sym typeface="Arial"/>
              </a:rPr>
              <a:t>支持向量机（SVM）</a:t>
            </a:r>
            <a:r>
              <a:rPr lang="zh-CN" sz="1500">
                <a:solidFill>
                  <a:srgbClr val="595959"/>
                </a:solidFill>
                <a:latin typeface="Arial"/>
                <a:ea typeface="Arial"/>
                <a:cs typeface="Arial"/>
                <a:sym typeface="Arial"/>
              </a:rPr>
              <a:t>：</a:t>
            </a:r>
            <a:r>
              <a:rPr lang="zh-CN" sz="1400">
                <a:solidFill>
                  <a:srgbClr val="595959"/>
                </a:solidFill>
                <a:latin typeface="Arial"/>
                <a:ea typeface="Arial"/>
                <a:cs typeface="Arial"/>
                <a:sym typeface="Arial"/>
              </a:rPr>
              <a:t>针对线性可分情况进行分析，对于线性不可分的情况，通过使用非线性映射算法将</a:t>
            </a:r>
            <a:r>
              <a:rPr b="1" lang="zh-CN" sz="1400">
                <a:solidFill>
                  <a:srgbClr val="595959"/>
                </a:solidFill>
                <a:latin typeface="Arial"/>
                <a:ea typeface="Arial"/>
                <a:cs typeface="Arial"/>
                <a:sym typeface="Arial"/>
              </a:rPr>
              <a:t>低维输入空间线性不可分的样本转化为高维特征空间使其线性可分</a:t>
            </a:r>
            <a:r>
              <a:rPr lang="zh-CN" sz="1400">
                <a:solidFill>
                  <a:srgbClr val="595959"/>
                </a:solidFill>
                <a:latin typeface="Arial"/>
                <a:ea typeface="Arial"/>
                <a:cs typeface="Arial"/>
                <a:sym typeface="Arial"/>
              </a:rPr>
              <a:t>，从而使得高维特征空间采用线性算法对样本的非线性特征进行线性分析成为可能。</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descr="https://gss1.bdstatic.com/-vo3dSag_xI4khGkpoWK1HF6hhy/baike/c0%3Dbaike80%2C5%2C5%2C80%2C26/sign=1dcb46735ee736d14c1e845afa3924a7/d833c895d143ad4b74d64e6f88025aafa50f06a0.jpg" id="408" name="Google Shape;408;p46"/>
          <p:cNvPicPr preferRelativeResize="0"/>
          <p:nvPr/>
        </p:nvPicPr>
        <p:blipFill rotWithShape="1">
          <a:blip r:embed="rId3">
            <a:alphaModFix/>
          </a:blip>
          <a:srcRect b="0" l="0" r="0" t="0"/>
          <a:stretch/>
        </p:blipFill>
        <p:spPr>
          <a:xfrm>
            <a:off x="2635623" y="2287826"/>
            <a:ext cx="3531497" cy="2643902"/>
          </a:xfrm>
          <a:prstGeom prst="rect">
            <a:avLst/>
          </a:prstGeom>
          <a:noFill/>
          <a:ln>
            <a:noFill/>
          </a:ln>
        </p:spPr>
      </p:pic>
      <p:pic>
        <p:nvPicPr>
          <p:cNvPr id="409" name="Google Shape;409;p46"/>
          <p:cNvPicPr preferRelativeResize="0"/>
          <p:nvPr/>
        </p:nvPicPr>
        <p:blipFill rotWithShape="1">
          <a:blip r:embed="rId4">
            <a:alphaModFix/>
          </a:blip>
          <a:srcRect b="0" l="0" r="0" t="0"/>
          <a:stretch/>
        </p:blipFill>
        <p:spPr>
          <a:xfrm>
            <a:off x="8090105" y="200504"/>
            <a:ext cx="828896" cy="804310"/>
          </a:xfrm>
          <a:prstGeom prst="rect">
            <a:avLst/>
          </a:prstGeom>
          <a:noFill/>
          <a:ln>
            <a:noFill/>
          </a:ln>
        </p:spPr>
      </p:pic>
      <p:sp>
        <p:nvSpPr>
          <p:cNvPr id="410" name="Google Shape;410;p4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p46"/>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12" name="Google Shape;412;p46"/>
          <p:cNvSpPr txBox="1"/>
          <p:nvPr/>
        </p:nvSpPr>
        <p:spPr>
          <a:xfrm>
            <a:off x="729529" y="791533"/>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回归</a:t>
            </a:r>
            <a:endParaRPr sz="2800">
              <a:solidFill>
                <a:schemeClr val="dk1"/>
              </a:solidFill>
              <a:latin typeface="Arial"/>
              <a:ea typeface="Arial"/>
              <a:cs typeface="Arial"/>
              <a:sym typeface="Arial"/>
            </a:endParaRPr>
          </a:p>
        </p:txBody>
      </p:sp>
      <p:sp>
        <p:nvSpPr>
          <p:cNvPr id="413" name="Google Shape;413;p46"/>
          <p:cNvSpPr txBox="1"/>
          <p:nvPr/>
        </p:nvSpPr>
        <p:spPr>
          <a:xfrm>
            <a:off x="729529" y="1494509"/>
            <a:ext cx="6862068" cy="1038736"/>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回归，指研究一组随机变量(Y1 ，Y2 ，…，Yi)和另一组(X1，X2，…，Xk)变量之间关系的统计分析方法，又称多重回归分析。通常Y1，Y2，…，Yi是因变量，X1、X2，…，Xk是自变量。</a:t>
            </a:r>
            <a:endParaRPr/>
          </a:p>
        </p:txBody>
      </p:sp>
      <p:sp>
        <p:nvSpPr>
          <p:cNvPr id="414" name="Google Shape;414;p46"/>
          <p:cNvSpPr/>
          <p:nvPr/>
        </p:nvSpPr>
        <p:spPr>
          <a:xfrm>
            <a:off x="2635623" y="4572000"/>
            <a:ext cx="747657" cy="359727"/>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pic>
        <p:nvPicPr>
          <p:cNvPr id="420" name="Google Shape;420;p47"/>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421" name="Google Shape;421;p47"/>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2" name="Google Shape;422;p47"/>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23" name="Google Shape;423;p47"/>
          <p:cNvSpPr txBox="1"/>
          <p:nvPr/>
        </p:nvSpPr>
        <p:spPr>
          <a:xfrm>
            <a:off x="527154" y="790481"/>
            <a:ext cx="2979975" cy="931014"/>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回归系数</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24" name="Google Shape;424;p47"/>
          <p:cNvSpPr txBox="1"/>
          <p:nvPr/>
        </p:nvSpPr>
        <p:spPr>
          <a:xfrm>
            <a:off x="516169" y="1507161"/>
            <a:ext cx="7939909" cy="1038736"/>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回归系数（regression coefficient）在回归方程中表示自变量x 对因变量y 影响大小的参数。回归系数越大表示x 对y 影响越大，正回归系数表示y 随x 增大而增大，负回归系数表示y 随x增大而减小。例如回归方程式Y=bX+a中，斜率b称为回归系数，表示X每变动一单位，平均而言，Y将变动b单位。</a:t>
            </a:r>
            <a:endParaRPr/>
          </a:p>
        </p:txBody>
      </p:sp>
      <p:pic>
        <p:nvPicPr>
          <p:cNvPr id="425" name="Google Shape;425;p47"/>
          <p:cNvPicPr preferRelativeResize="0"/>
          <p:nvPr/>
        </p:nvPicPr>
        <p:blipFill rotWithShape="1">
          <a:blip r:embed="rId4">
            <a:alphaModFix/>
          </a:blip>
          <a:srcRect b="0" l="0" r="0" t="0"/>
          <a:stretch/>
        </p:blipFill>
        <p:spPr>
          <a:xfrm>
            <a:off x="4591743" y="2888465"/>
            <a:ext cx="3814454" cy="1619265"/>
          </a:xfrm>
          <a:prstGeom prst="rect">
            <a:avLst/>
          </a:prstGeom>
          <a:noFill/>
          <a:ln>
            <a:noFill/>
          </a:ln>
        </p:spPr>
      </p:pic>
      <p:sp>
        <p:nvSpPr>
          <p:cNvPr id="426" name="Google Shape;426;p47"/>
          <p:cNvSpPr/>
          <p:nvPr/>
        </p:nvSpPr>
        <p:spPr>
          <a:xfrm>
            <a:off x="4591743" y="3228268"/>
            <a:ext cx="415698" cy="348347"/>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27" name="Google Shape;427;p47"/>
          <p:cNvCxnSpPr>
            <a:stCxn id="426" idx="1"/>
            <a:endCxn id="428" idx="3"/>
          </p:cNvCxnSpPr>
          <p:nvPr/>
        </p:nvCxnSpPr>
        <p:spPr>
          <a:xfrm flipH="1">
            <a:off x="3674643" y="3402441"/>
            <a:ext cx="917100" cy="600"/>
          </a:xfrm>
          <a:prstGeom prst="bentConnector3">
            <a:avLst>
              <a:gd fmla="val 50005" name="adj1"/>
            </a:avLst>
          </a:prstGeom>
          <a:noFill/>
          <a:ln cap="flat" cmpd="sng" w="38100">
            <a:solidFill>
              <a:schemeClr val="accent1"/>
            </a:solidFill>
            <a:prstDash val="solid"/>
            <a:miter lim="800000"/>
            <a:headEnd len="sm" w="sm" type="none"/>
            <a:tailEnd len="med" w="med" type="triangle"/>
          </a:ln>
        </p:spPr>
      </p:cxnSp>
      <p:sp>
        <p:nvSpPr>
          <p:cNvPr id="428" name="Google Shape;428;p47"/>
          <p:cNvSpPr txBox="1"/>
          <p:nvPr/>
        </p:nvSpPr>
        <p:spPr>
          <a:xfrm>
            <a:off x="2700074" y="3152377"/>
            <a:ext cx="974483"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斜率</a:t>
            </a:r>
            <a:endParaRPr b="1" sz="2800">
              <a:solidFill>
                <a:schemeClr val="dk1"/>
              </a:solidFill>
              <a:latin typeface="Arial"/>
              <a:ea typeface="Arial"/>
              <a:cs typeface="Arial"/>
              <a:sym typeface="Arial"/>
            </a:endParaRPr>
          </a:p>
        </p:txBody>
      </p:sp>
      <p:sp>
        <p:nvSpPr>
          <p:cNvPr id="429" name="Google Shape;429;p47"/>
          <p:cNvSpPr txBox="1"/>
          <p:nvPr/>
        </p:nvSpPr>
        <p:spPr>
          <a:xfrm>
            <a:off x="2768659" y="4099853"/>
            <a:ext cx="963194"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截距</a:t>
            </a:r>
            <a:endParaRPr b="1" sz="2800">
              <a:solidFill>
                <a:schemeClr val="dk1"/>
              </a:solidFill>
              <a:latin typeface="Arial"/>
              <a:ea typeface="Arial"/>
              <a:cs typeface="Arial"/>
              <a:sym typeface="Arial"/>
            </a:endParaRPr>
          </a:p>
        </p:txBody>
      </p:sp>
      <p:sp>
        <p:nvSpPr>
          <p:cNvPr id="430" name="Google Shape;430;p47"/>
          <p:cNvSpPr/>
          <p:nvPr/>
        </p:nvSpPr>
        <p:spPr>
          <a:xfrm>
            <a:off x="4591743" y="4175744"/>
            <a:ext cx="415698" cy="348347"/>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31" name="Google Shape;431;p47"/>
          <p:cNvCxnSpPr>
            <a:stCxn id="430" idx="1"/>
            <a:endCxn id="429" idx="3"/>
          </p:cNvCxnSpPr>
          <p:nvPr/>
        </p:nvCxnSpPr>
        <p:spPr>
          <a:xfrm flipH="1">
            <a:off x="3731943" y="4349918"/>
            <a:ext cx="859800" cy="600"/>
          </a:xfrm>
          <a:prstGeom prst="bentConnector3">
            <a:avLst>
              <a:gd fmla="val 50005" name="adj1"/>
            </a:avLst>
          </a:prstGeom>
          <a:noFill/>
          <a:ln cap="flat" cmpd="sng" w="38100">
            <a:solidFill>
              <a:schemeClr val="accent1"/>
            </a:solidFill>
            <a:prstDash val="solid"/>
            <a:miter lim="800000"/>
            <a:headEnd len="sm" w="sm" type="none"/>
            <a:tailEnd len="med" w="med" type="triangle"/>
          </a:ln>
        </p:spPr>
      </p:cxnSp>
      <p:sp>
        <p:nvSpPr>
          <p:cNvPr id="432" name="Google Shape;432;p47"/>
          <p:cNvSpPr/>
          <p:nvPr/>
        </p:nvSpPr>
        <p:spPr>
          <a:xfrm>
            <a:off x="2002148" y="3279443"/>
            <a:ext cx="640201" cy="1108297"/>
          </a:xfrm>
          <a:prstGeom prst="leftBrace">
            <a:avLst>
              <a:gd fmla="val 8333" name="adj1"/>
              <a:gd fmla="val 50000" name="adj2"/>
            </a:avLst>
          </a:prstGeom>
          <a:noFill/>
          <a:ln cap="flat" cmpd="sng" w="381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47"/>
          <p:cNvSpPr txBox="1"/>
          <p:nvPr/>
        </p:nvSpPr>
        <p:spPr>
          <a:xfrm>
            <a:off x="385644" y="3645083"/>
            <a:ext cx="1616504" cy="377016"/>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000">
                <a:solidFill>
                  <a:schemeClr val="dk1"/>
                </a:solidFill>
                <a:latin typeface="Arial"/>
                <a:ea typeface="Arial"/>
                <a:cs typeface="Arial"/>
                <a:sym typeface="Arial"/>
              </a:rPr>
              <a:t>最小二乘法</a:t>
            </a:r>
            <a:endParaRPr sz="20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pic>
        <p:nvPicPr>
          <p:cNvPr id="439" name="Google Shape;439;p4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440" name="Google Shape;440;p4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1" name="Google Shape;441;p48"/>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42" name="Google Shape;442;p48"/>
          <p:cNvSpPr txBox="1"/>
          <p:nvPr/>
        </p:nvSpPr>
        <p:spPr>
          <a:xfrm>
            <a:off x="516169" y="736894"/>
            <a:ext cx="2979975" cy="931014"/>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标准回归系数</a:t>
            </a:r>
            <a:endParaRPr sz="2800">
              <a:solidFill>
                <a:schemeClr val="dk1"/>
              </a:solidFill>
              <a:latin typeface="Arial"/>
              <a:ea typeface="Arial"/>
              <a:cs typeface="Arial"/>
              <a:sym typeface="Arial"/>
            </a:endParaRPr>
          </a:p>
          <a:p>
            <a:pPr indent="0" lvl="0" marL="0" marR="0" rtl="0" algn="l">
              <a:spcBef>
                <a:spcPts val="0"/>
              </a:spcBef>
              <a:spcAft>
                <a:spcPts val="0"/>
              </a:spcAft>
              <a:buNone/>
            </a:pPr>
            <a:r>
              <a:t/>
            </a:r>
            <a:endParaRPr sz="2800">
              <a:solidFill>
                <a:schemeClr val="dk1"/>
              </a:solidFill>
              <a:latin typeface="Arial"/>
              <a:ea typeface="Arial"/>
              <a:cs typeface="Arial"/>
              <a:sym typeface="Arial"/>
            </a:endParaRPr>
          </a:p>
        </p:txBody>
      </p:sp>
      <p:sp>
        <p:nvSpPr>
          <p:cNvPr id="443" name="Google Shape;443;p48"/>
          <p:cNvSpPr txBox="1"/>
          <p:nvPr/>
        </p:nvSpPr>
        <p:spPr>
          <a:xfrm>
            <a:off x="516169" y="1229368"/>
            <a:ext cx="7939909" cy="1038736"/>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标准回归系数，是指消除了因变量和自变量所取单位的影响之后的回归系数，其绝对值的大小直接反映了自变量对因变量的影响程度。标准化回归系数的比较结果只是适用于某一特定环境的，而不是绝对正确的，它可能因时因地而变化。</a:t>
            </a:r>
            <a:endParaRPr/>
          </a:p>
        </p:txBody>
      </p:sp>
      <p:grpSp>
        <p:nvGrpSpPr>
          <p:cNvPr id="444" name="Google Shape;444;p48"/>
          <p:cNvGrpSpPr/>
          <p:nvPr/>
        </p:nvGrpSpPr>
        <p:grpSpPr>
          <a:xfrm>
            <a:off x="4974107" y="2062145"/>
            <a:ext cx="3769925" cy="2742621"/>
            <a:chOff x="3810342" y="1178560"/>
            <a:chExt cx="4401683" cy="3202225"/>
          </a:xfrm>
        </p:grpSpPr>
        <p:pic>
          <p:nvPicPr>
            <p:cNvPr descr="https://gss1.bdstatic.com/-vo3dSag_xI4khGkpoWK1HF6hhy/baike/c0%3Dbaike92%2C5%2C5%2C92%2C30/sign=bf5ce5e21c178a82da3177f2976a18e8/b17eca8065380cd7ac59bdc3a344ad345982815c.jpg" id="445" name="Google Shape;445;p48"/>
            <p:cNvPicPr preferRelativeResize="0"/>
            <p:nvPr/>
          </p:nvPicPr>
          <p:blipFill rotWithShape="1">
            <a:blip r:embed="rId4">
              <a:alphaModFix/>
            </a:blip>
            <a:srcRect b="0" l="0" r="0" t="0"/>
            <a:stretch/>
          </p:blipFill>
          <p:spPr>
            <a:xfrm>
              <a:off x="3810342" y="1178560"/>
              <a:ext cx="4401683" cy="3202225"/>
            </a:xfrm>
            <a:prstGeom prst="rect">
              <a:avLst/>
            </a:prstGeom>
            <a:noFill/>
            <a:ln>
              <a:noFill/>
            </a:ln>
          </p:spPr>
        </p:pic>
        <p:sp>
          <p:nvSpPr>
            <p:cNvPr id="446" name="Google Shape;446;p48"/>
            <p:cNvSpPr/>
            <p:nvPr/>
          </p:nvSpPr>
          <p:spPr>
            <a:xfrm>
              <a:off x="4008120" y="4145280"/>
              <a:ext cx="571500" cy="15621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48"/>
            <p:cNvSpPr/>
            <p:nvPr/>
          </p:nvSpPr>
          <p:spPr>
            <a:xfrm>
              <a:off x="4057650" y="4053840"/>
              <a:ext cx="236220" cy="15621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48"/>
            <p:cNvSpPr/>
            <p:nvPr/>
          </p:nvSpPr>
          <p:spPr>
            <a:xfrm>
              <a:off x="4400296" y="4053840"/>
              <a:ext cx="80010" cy="15621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449" name="Google Shape;449;p48"/>
          <p:cNvPicPr preferRelativeResize="0"/>
          <p:nvPr/>
        </p:nvPicPr>
        <p:blipFill rotWithShape="1">
          <a:blip r:embed="rId5">
            <a:alphaModFix/>
          </a:blip>
          <a:srcRect b="0" l="0" r="0" t="0"/>
          <a:stretch/>
        </p:blipFill>
        <p:spPr>
          <a:xfrm>
            <a:off x="2978852" y="2946949"/>
            <a:ext cx="1846320" cy="1390683"/>
          </a:xfrm>
          <a:prstGeom prst="rect">
            <a:avLst/>
          </a:prstGeom>
          <a:noFill/>
          <a:ln>
            <a:noFill/>
          </a:ln>
        </p:spPr>
      </p:pic>
      <p:grpSp>
        <p:nvGrpSpPr>
          <p:cNvPr id="450" name="Google Shape;450;p48"/>
          <p:cNvGrpSpPr/>
          <p:nvPr/>
        </p:nvGrpSpPr>
        <p:grpSpPr>
          <a:xfrm>
            <a:off x="507742" y="2419886"/>
            <a:ext cx="2070866" cy="2384880"/>
            <a:chOff x="507742" y="2419886"/>
            <a:chExt cx="2070866" cy="2384880"/>
          </a:xfrm>
        </p:grpSpPr>
        <p:pic>
          <p:nvPicPr>
            <p:cNvPr id="451" name="Google Shape;451;p48"/>
            <p:cNvPicPr preferRelativeResize="0"/>
            <p:nvPr/>
          </p:nvPicPr>
          <p:blipFill rotWithShape="1">
            <a:blip r:embed="rId6">
              <a:alphaModFix/>
            </a:blip>
            <a:srcRect b="0" l="0" r="0" t="0"/>
            <a:stretch/>
          </p:blipFill>
          <p:spPr>
            <a:xfrm>
              <a:off x="507742" y="2419886"/>
              <a:ext cx="1961193" cy="2384880"/>
            </a:xfrm>
            <a:prstGeom prst="rect">
              <a:avLst/>
            </a:prstGeom>
            <a:noFill/>
            <a:ln>
              <a:noFill/>
            </a:ln>
          </p:spPr>
        </p:pic>
        <p:sp>
          <p:nvSpPr>
            <p:cNvPr id="452" name="Google Shape;452;p48"/>
            <p:cNvSpPr/>
            <p:nvPr/>
          </p:nvSpPr>
          <p:spPr>
            <a:xfrm>
              <a:off x="1920240" y="2993136"/>
              <a:ext cx="658368" cy="231648"/>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3" name="Google Shape;453;p48"/>
          <p:cNvSpPr/>
          <p:nvPr/>
        </p:nvSpPr>
        <p:spPr>
          <a:xfrm>
            <a:off x="2140130" y="3322295"/>
            <a:ext cx="729049" cy="639990"/>
          </a:xfrm>
          <a:prstGeom prst="rightArrow">
            <a:avLst>
              <a:gd fmla="val 50000" name="adj1"/>
              <a:gd fmla="val 50000" name="adj2"/>
            </a:avLst>
          </a:prstGeom>
          <a:solidFill>
            <a:schemeClr val="accent1"/>
          </a:solidFill>
          <a:ln cap="flat" cmpd="sng" w="12700">
            <a:solidFill>
              <a:srgbClr val="1D2F6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pic>
        <p:nvPicPr>
          <p:cNvPr id="459" name="Google Shape;459;p4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460" name="Google Shape;460;p4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1" name="Google Shape;461;p49"/>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62" name="Google Shape;462;p49"/>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线性回归</a:t>
            </a:r>
            <a:endParaRPr sz="2800">
              <a:solidFill>
                <a:schemeClr val="dk1"/>
              </a:solidFill>
              <a:latin typeface="Arial"/>
              <a:ea typeface="Arial"/>
              <a:cs typeface="Arial"/>
              <a:sym typeface="Arial"/>
            </a:endParaRPr>
          </a:p>
        </p:txBody>
      </p:sp>
      <p:sp>
        <p:nvSpPr>
          <p:cNvPr id="463" name="Google Shape;463;p49"/>
          <p:cNvSpPr txBox="1"/>
          <p:nvPr/>
        </p:nvSpPr>
        <p:spPr>
          <a:xfrm>
            <a:off x="516169" y="1229368"/>
            <a:ext cx="7939909" cy="677483"/>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线性回归是利用数理统计中回归分析，来确定两种或两种以上变量间相互依赖的定量关系的一种统计分析方法，运用十分广泛。其表达形式为y = w'x+e，e为误差服从均值为0的正态分布。</a:t>
            </a:r>
            <a:endParaRPr/>
          </a:p>
        </p:txBody>
      </p:sp>
      <p:pic>
        <p:nvPicPr>
          <p:cNvPr descr="https://timgsa.baidu.com/timg?image&amp;quality=80&amp;size=b9999_10000&amp;sec=1532944016143&amp;di=a1cc23dd9b6552b5c36ce99d3dde0039&amp;imgtype=jpg&amp;src=http%3A%2F%2Fimg2.imgtn.bdimg.com%2Fit%2Fu%3D2204780832%2C2174910864%26fm%3D214%26gp%3D0.jpg" id="464" name="Google Shape;464;p49"/>
          <p:cNvPicPr preferRelativeResize="0"/>
          <p:nvPr/>
        </p:nvPicPr>
        <p:blipFill rotWithShape="1">
          <a:blip r:embed="rId4">
            <a:alphaModFix/>
          </a:blip>
          <a:srcRect b="0" l="0" r="0" t="0"/>
          <a:stretch/>
        </p:blipFill>
        <p:spPr>
          <a:xfrm>
            <a:off x="4512071" y="2041093"/>
            <a:ext cx="3944007" cy="2818598"/>
          </a:xfrm>
          <a:prstGeom prst="rect">
            <a:avLst/>
          </a:prstGeom>
          <a:noFill/>
          <a:ln>
            <a:noFill/>
          </a:ln>
        </p:spPr>
      </p:pic>
      <p:pic>
        <p:nvPicPr>
          <p:cNvPr id="465" name="Google Shape;465;p49"/>
          <p:cNvPicPr preferRelativeResize="0"/>
          <p:nvPr/>
        </p:nvPicPr>
        <p:blipFill rotWithShape="1">
          <a:blip r:embed="rId5">
            <a:alphaModFix/>
          </a:blip>
          <a:srcRect b="0" l="0" r="0" t="0"/>
          <a:stretch/>
        </p:blipFill>
        <p:spPr>
          <a:xfrm>
            <a:off x="761900" y="2188778"/>
            <a:ext cx="2685822" cy="2523227"/>
          </a:xfrm>
          <a:prstGeom prst="rect">
            <a:avLst/>
          </a:prstGeom>
          <a:noFill/>
          <a:ln>
            <a:noFill/>
          </a:ln>
        </p:spPr>
      </p:pic>
      <p:sp>
        <p:nvSpPr>
          <p:cNvPr id="466" name="Google Shape;466;p49"/>
          <p:cNvSpPr/>
          <p:nvPr/>
        </p:nvSpPr>
        <p:spPr>
          <a:xfrm>
            <a:off x="3688417" y="3130396"/>
            <a:ext cx="729049" cy="639990"/>
          </a:xfrm>
          <a:prstGeom prst="rightArrow">
            <a:avLst>
              <a:gd fmla="val 50000" name="adj1"/>
              <a:gd fmla="val 50000" name="adj2"/>
            </a:avLst>
          </a:prstGeom>
          <a:solidFill>
            <a:schemeClr val="accent1"/>
          </a:solidFill>
          <a:ln cap="flat" cmpd="sng" w="12700">
            <a:solidFill>
              <a:srgbClr val="1D2F6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pic>
        <p:nvPicPr>
          <p:cNvPr id="472" name="Google Shape;472;p50"/>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473" name="Google Shape;473;p50"/>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4" name="Google Shape;474;p50"/>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75" name="Google Shape;475;p50"/>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线性回归举例</a:t>
            </a:r>
            <a:endParaRPr sz="2800">
              <a:solidFill>
                <a:schemeClr val="dk1"/>
              </a:solidFill>
              <a:latin typeface="Arial"/>
              <a:ea typeface="Arial"/>
              <a:cs typeface="Arial"/>
              <a:sym typeface="Arial"/>
            </a:endParaRPr>
          </a:p>
        </p:txBody>
      </p:sp>
      <p:sp>
        <p:nvSpPr>
          <p:cNvPr id="476" name="Google Shape;476;p50"/>
          <p:cNvSpPr txBox="1"/>
          <p:nvPr/>
        </p:nvSpPr>
        <p:spPr>
          <a:xfrm>
            <a:off x="5317662" y="1251143"/>
            <a:ext cx="3186891" cy="530904"/>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体重与肺活量的线性关系：</a:t>
            </a:r>
            <a:endParaRPr sz="2000">
              <a:solidFill>
                <a:srgbClr val="595959"/>
              </a:solidFill>
              <a:latin typeface="Arial"/>
              <a:ea typeface="Arial"/>
              <a:cs typeface="Arial"/>
              <a:sym typeface="Arial"/>
            </a:endParaRPr>
          </a:p>
        </p:txBody>
      </p:sp>
      <p:pic>
        <p:nvPicPr>
          <p:cNvPr id="477" name="Google Shape;477;p50"/>
          <p:cNvPicPr preferRelativeResize="0"/>
          <p:nvPr/>
        </p:nvPicPr>
        <p:blipFill rotWithShape="1">
          <a:blip r:embed="rId4">
            <a:alphaModFix/>
          </a:blip>
          <a:srcRect b="0" l="0" r="0" t="0"/>
          <a:stretch/>
        </p:blipFill>
        <p:spPr>
          <a:xfrm>
            <a:off x="507742" y="1438210"/>
            <a:ext cx="4428826" cy="3200929"/>
          </a:xfrm>
          <a:prstGeom prst="rect">
            <a:avLst/>
          </a:prstGeom>
          <a:noFill/>
          <a:ln>
            <a:noFill/>
          </a:ln>
        </p:spPr>
      </p:pic>
      <p:pic>
        <p:nvPicPr>
          <p:cNvPr id="478" name="Google Shape;478;p50"/>
          <p:cNvPicPr preferRelativeResize="0"/>
          <p:nvPr/>
        </p:nvPicPr>
        <p:blipFill rotWithShape="1">
          <a:blip r:embed="rId5">
            <a:alphaModFix/>
          </a:blip>
          <a:srcRect b="0" l="0" r="0" t="0"/>
          <a:stretch/>
        </p:blipFill>
        <p:spPr>
          <a:xfrm>
            <a:off x="5451922" y="1895718"/>
            <a:ext cx="2743421" cy="27434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pic>
        <p:nvPicPr>
          <p:cNvPr id="484" name="Google Shape;484;p5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485" name="Google Shape;485;p5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6" name="Google Shape;486;p51"/>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487" name="Google Shape;487;p51"/>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多项式回归</a:t>
            </a:r>
            <a:endParaRPr sz="2800">
              <a:solidFill>
                <a:schemeClr val="dk1"/>
              </a:solidFill>
              <a:latin typeface="Arial"/>
              <a:ea typeface="Arial"/>
              <a:cs typeface="Arial"/>
              <a:sym typeface="Arial"/>
            </a:endParaRPr>
          </a:p>
        </p:txBody>
      </p:sp>
      <p:sp>
        <p:nvSpPr>
          <p:cNvPr id="488" name="Google Shape;488;p51"/>
          <p:cNvSpPr txBox="1"/>
          <p:nvPr/>
        </p:nvSpPr>
        <p:spPr>
          <a:xfrm>
            <a:off x="507742" y="1354168"/>
            <a:ext cx="7939909" cy="677483"/>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多项式回归，回归函数是回归变量多项式的回归。多项式回归模型是线性回归模型的一种，此时回归函数关于回归系数是线性的。由于任一函数都可以用多项式逼近，因此多项式回归有着广泛应用。</a:t>
            </a:r>
            <a:endParaRPr/>
          </a:p>
        </p:txBody>
      </p:sp>
      <p:pic>
        <p:nvPicPr>
          <p:cNvPr descr="https://images2018.cnblogs.com/blog/1035701/201804/1035701-20180410155514515-595819294.png" id="489" name="Google Shape;489;p51"/>
          <p:cNvPicPr preferRelativeResize="0"/>
          <p:nvPr/>
        </p:nvPicPr>
        <p:blipFill rotWithShape="1">
          <a:blip r:embed="rId4">
            <a:alphaModFix/>
          </a:blip>
          <a:srcRect b="0" l="0" r="0" t="0"/>
          <a:stretch/>
        </p:blipFill>
        <p:spPr>
          <a:xfrm>
            <a:off x="5219764" y="2624694"/>
            <a:ext cx="3533287" cy="2247439"/>
          </a:xfrm>
          <a:prstGeom prst="rect">
            <a:avLst/>
          </a:prstGeom>
          <a:noFill/>
          <a:ln>
            <a:noFill/>
          </a:ln>
        </p:spPr>
      </p:pic>
      <p:pic>
        <p:nvPicPr>
          <p:cNvPr id="490" name="Google Shape;490;p51"/>
          <p:cNvPicPr preferRelativeResize="0"/>
          <p:nvPr/>
        </p:nvPicPr>
        <p:blipFill rotWithShape="1">
          <a:blip r:embed="rId5">
            <a:alphaModFix/>
          </a:blip>
          <a:srcRect b="0" l="0" r="0" t="0"/>
          <a:stretch/>
        </p:blipFill>
        <p:spPr>
          <a:xfrm>
            <a:off x="527154" y="2209563"/>
            <a:ext cx="4530268" cy="469206"/>
          </a:xfrm>
          <a:prstGeom prst="rect">
            <a:avLst/>
          </a:prstGeom>
          <a:noFill/>
          <a:ln>
            <a:noFill/>
          </a:ln>
        </p:spPr>
      </p:pic>
      <p:pic>
        <p:nvPicPr>
          <p:cNvPr id="491" name="Google Shape;491;p51"/>
          <p:cNvPicPr preferRelativeResize="0"/>
          <p:nvPr/>
        </p:nvPicPr>
        <p:blipFill rotWithShape="1">
          <a:blip r:embed="rId6">
            <a:alphaModFix/>
          </a:blip>
          <a:srcRect b="0" l="0" r="0" t="0"/>
          <a:stretch/>
        </p:blipFill>
        <p:spPr>
          <a:xfrm>
            <a:off x="507741" y="3528707"/>
            <a:ext cx="1185591" cy="439415"/>
          </a:xfrm>
          <a:prstGeom prst="rect">
            <a:avLst/>
          </a:prstGeom>
          <a:noFill/>
          <a:ln>
            <a:noFill/>
          </a:ln>
        </p:spPr>
      </p:pic>
      <p:sp>
        <p:nvSpPr>
          <p:cNvPr id="492" name="Google Shape;492;p51"/>
          <p:cNvSpPr txBox="1"/>
          <p:nvPr/>
        </p:nvSpPr>
        <p:spPr>
          <a:xfrm>
            <a:off x="507741" y="2745953"/>
            <a:ext cx="4346481" cy="715570"/>
          </a:xfrm>
          <a:prstGeom prst="rect">
            <a:avLst/>
          </a:prstGeom>
          <a:blipFill rotWithShape="1">
            <a:blip r:embed="rId7">
              <a:alphaModFix/>
            </a:blip>
            <a:stretch>
              <a:fillRect b="-4236" l="-840" r="-98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
        <p:nvSpPr>
          <p:cNvPr id="493" name="Google Shape;493;p51"/>
          <p:cNvSpPr txBox="1"/>
          <p:nvPr/>
        </p:nvSpPr>
        <p:spPr>
          <a:xfrm>
            <a:off x="527154" y="4124002"/>
            <a:ext cx="4530268" cy="392405"/>
          </a:xfrm>
          <a:prstGeom prst="rect">
            <a:avLst/>
          </a:prstGeom>
          <a:blipFill rotWithShape="1">
            <a:blip r:embed="rId8">
              <a:alphaModFix/>
            </a:blip>
            <a:stretch>
              <a:fillRect b="-7810" l="-804"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
        <p:nvSpPr>
          <p:cNvPr id="494" name="Google Shape;494;p51"/>
          <p:cNvSpPr/>
          <p:nvPr/>
        </p:nvSpPr>
        <p:spPr>
          <a:xfrm>
            <a:off x="6341520" y="1772260"/>
            <a:ext cx="973680" cy="2593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95" name="Google Shape;495;p51"/>
          <p:cNvCxnSpPr>
            <a:stCxn id="494" idx="2"/>
            <a:endCxn id="490" idx="3"/>
          </p:cNvCxnSpPr>
          <p:nvPr/>
        </p:nvCxnSpPr>
        <p:spPr>
          <a:xfrm rot="5400000">
            <a:off x="5736660" y="1352451"/>
            <a:ext cx="412500" cy="1770900"/>
          </a:xfrm>
          <a:prstGeom prst="bentConnector2">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3261" r="3912" t="0"/>
          <a:stretch/>
        </p:blipFill>
        <p:spPr>
          <a:xfrm>
            <a:off x="6078" y="-9986"/>
            <a:ext cx="9133928" cy="5155074"/>
          </a:xfrm>
          <a:prstGeom prst="rect">
            <a:avLst/>
          </a:prstGeom>
          <a:noFill/>
          <a:ln>
            <a:noFill/>
          </a:ln>
        </p:spPr>
      </p:pic>
      <p:sp>
        <p:nvSpPr>
          <p:cNvPr id="154" name="Google Shape;154;p25"/>
          <p:cNvSpPr txBox="1"/>
          <p:nvPr/>
        </p:nvSpPr>
        <p:spPr>
          <a:xfrm>
            <a:off x="5182051" y="1802546"/>
            <a:ext cx="1000510" cy="561682"/>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3200">
                <a:solidFill>
                  <a:srgbClr val="3F3F3F"/>
                </a:solidFill>
                <a:latin typeface="Anton"/>
                <a:ea typeface="Anton"/>
                <a:cs typeface="Anton"/>
                <a:sym typeface="Anton"/>
              </a:rPr>
              <a:t>01</a:t>
            </a:r>
            <a:endParaRPr sz="3200">
              <a:solidFill>
                <a:srgbClr val="3F3F3F"/>
              </a:solidFill>
              <a:latin typeface="Anton"/>
              <a:ea typeface="Anton"/>
              <a:cs typeface="Anton"/>
              <a:sym typeface="Anton"/>
            </a:endParaRPr>
          </a:p>
        </p:txBody>
      </p:sp>
      <p:sp>
        <p:nvSpPr>
          <p:cNvPr id="155" name="Google Shape;155;p25"/>
          <p:cNvSpPr txBox="1"/>
          <p:nvPr/>
        </p:nvSpPr>
        <p:spPr>
          <a:xfrm>
            <a:off x="2900363" y="1855690"/>
            <a:ext cx="2599064" cy="469349"/>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600">
                <a:solidFill>
                  <a:srgbClr val="595959"/>
                </a:solidFill>
                <a:latin typeface="Arial"/>
                <a:ea typeface="Arial"/>
                <a:cs typeface="Arial"/>
                <a:sym typeface="Arial"/>
              </a:rPr>
              <a:t>基本统计学概念</a:t>
            </a:r>
            <a:endParaRPr sz="2600">
              <a:solidFill>
                <a:srgbClr val="59595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5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02" name="Google Shape;502;p5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3" name="Google Shape;503;p52"/>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504" name="Google Shape;504;p52"/>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 过拟合/欠拟合</a:t>
            </a:r>
            <a:endParaRPr sz="2800">
              <a:solidFill>
                <a:schemeClr val="dk1"/>
              </a:solidFill>
              <a:latin typeface="Arial"/>
              <a:ea typeface="Arial"/>
              <a:cs typeface="Arial"/>
              <a:sym typeface="Arial"/>
            </a:endParaRPr>
          </a:p>
        </p:txBody>
      </p:sp>
      <p:sp>
        <p:nvSpPr>
          <p:cNvPr id="505" name="Google Shape;505;p52"/>
          <p:cNvSpPr txBox="1"/>
          <p:nvPr/>
        </p:nvSpPr>
        <p:spPr>
          <a:xfrm>
            <a:off x="7174924" y="2624246"/>
            <a:ext cx="1744077" cy="807903"/>
          </a:xfrm>
          <a:prstGeom prst="rect">
            <a:avLst/>
          </a:prstGeom>
          <a:noFill/>
          <a:ln>
            <a:noFill/>
          </a:ln>
        </p:spPr>
        <p:txBody>
          <a:bodyPr anchorCtr="0" anchor="t" bIns="34275" lIns="68550" spcFirstLastPara="1" rIns="68550" wrap="square" tIns="34275">
            <a:noAutofit/>
          </a:bodyPr>
          <a:lstStyle/>
          <a:p>
            <a:pPr indent="-285750" lvl="0" marL="285750" marR="0" rtl="0" algn="just">
              <a:lnSpc>
                <a:spcPct val="150000"/>
              </a:lnSpc>
              <a:spcBef>
                <a:spcPts val="0"/>
              </a:spcBef>
              <a:spcAft>
                <a:spcPts val="0"/>
              </a:spcAft>
              <a:buClr>
                <a:srgbClr val="595959"/>
              </a:buClr>
              <a:buSzPts val="1600"/>
              <a:buFont typeface="Arial"/>
              <a:buChar char="•"/>
            </a:pPr>
            <a:r>
              <a:rPr lang="zh-CN" sz="1600">
                <a:solidFill>
                  <a:srgbClr val="595959"/>
                </a:solidFill>
                <a:latin typeface="Arial"/>
                <a:ea typeface="Arial"/>
                <a:cs typeface="Arial"/>
                <a:sym typeface="Arial"/>
              </a:rPr>
              <a:t>左图：欠拟合</a:t>
            </a:r>
            <a:endParaRPr sz="1600">
              <a:solidFill>
                <a:srgbClr val="595959"/>
              </a:solidFill>
              <a:latin typeface="Arial"/>
              <a:ea typeface="Arial"/>
              <a:cs typeface="Arial"/>
              <a:sym typeface="Arial"/>
            </a:endParaRPr>
          </a:p>
          <a:p>
            <a:pPr indent="-285750" lvl="0" marL="285750" marR="0" rtl="0" algn="just">
              <a:lnSpc>
                <a:spcPct val="150000"/>
              </a:lnSpc>
              <a:spcBef>
                <a:spcPts val="0"/>
              </a:spcBef>
              <a:spcAft>
                <a:spcPts val="0"/>
              </a:spcAft>
              <a:buClr>
                <a:srgbClr val="595959"/>
              </a:buClr>
              <a:buSzPts val="1600"/>
              <a:buFont typeface="Arial"/>
              <a:buChar char="•"/>
            </a:pPr>
            <a:r>
              <a:rPr lang="zh-CN" sz="1600">
                <a:solidFill>
                  <a:srgbClr val="595959"/>
                </a:solidFill>
                <a:latin typeface="Arial"/>
                <a:ea typeface="Arial"/>
                <a:cs typeface="Arial"/>
                <a:sym typeface="Arial"/>
              </a:rPr>
              <a:t>右图：过拟合</a:t>
            </a:r>
            <a:endParaRPr sz="1600">
              <a:solidFill>
                <a:srgbClr val="595959"/>
              </a:solidFill>
              <a:latin typeface="Arial"/>
              <a:ea typeface="Arial"/>
              <a:cs typeface="Arial"/>
              <a:sym typeface="Arial"/>
            </a:endParaRPr>
          </a:p>
        </p:txBody>
      </p:sp>
      <p:pic>
        <p:nvPicPr>
          <p:cNvPr id="506" name="Google Shape;506;p52"/>
          <p:cNvPicPr preferRelativeResize="0"/>
          <p:nvPr/>
        </p:nvPicPr>
        <p:blipFill rotWithShape="1">
          <a:blip r:embed="rId4">
            <a:alphaModFix/>
          </a:blip>
          <a:srcRect b="0" l="0" r="0" t="0"/>
          <a:stretch/>
        </p:blipFill>
        <p:spPr>
          <a:xfrm>
            <a:off x="383565" y="1434455"/>
            <a:ext cx="6423636" cy="31874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id="512" name="Google Shape;512;p5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13" name="Google Shape;513;p5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53"/>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515" name="Google Shape;515;p53"/>
          <p:cNvSpPr txBox="1"/>
          <p:nvPr/>
        </p:nvSpPr>
        <p:spPr>
          <a:xfrm>
            <a:off x="308441" y="976593"/>
            <a:ext cx="3395431"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 分类和回归的区别</a:t>
            </a:r>
            <a:endParaRPr sz="2800">
              <a:solidFill>
                <a:schemeClr val="dk1"/>
              </a:solidFill>
              <a:latin typeface="Arial"/>
              <a:ea typeface="Arial"/>
              <a:cs typeface="Arial"/>
              <a:sym typeface="Arial"/>
            </a:endParaRPr>
          </a:p>
        </p:txBody>
      </p:sp>
      <p:sp>
        <p:nvSpPr>
          <p:cNvPr id="516" name="Google Shape;516;p53"/>
          <p:cNvSpPr txBox="1"/>
          <p:nvPr/>
        </p:nvSpPr>
        <p:spPr>
          <a:xfrm>
            <a:off x="465952" y="1742904"/>
            <a:ext cx="3080410" cy="2285231"/>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600">
                <a:solidFill>
                  <a:srgbClr val="595959"/>
                </a:solidFill>
                <a:latin typeface="Arial"/>
                <a:ea typeface="Arial"/>
                <a:cs typeface="Arial"/>
                <a:sym typeface="Arial"/>
              </a:rPr>
              <a:t>分类模型和回归模型本质上一样，分类模型可以将回归模型的输出离散化，典型例子就是逻辑回归。在分类的逻辑回归中，大于0则认为类别为1，小于0则认为类别为0。（等于0可以认为是0.5）</a:t>
            </a:r>
            <a:endParaRPr sz="1600">
              <a:solidFill>
                <a:srgbClr val="595959"/>
              </a:solidFill>
              <a:latin typeface="Arial"/>
              <a:ea typeface="Arial"/>
              <a:cs typeface="Arial"/>
              <a:sym typeface="Arial"/>
            </a:endParaRPr>
          </a:p>
        </p:txBody>
      </p:sp>
      <p:pic>
        <p:nvPicPr>
          <p:cNvPr id="517" name="Google Shape;517;p53"/>
          <p:cNvPicPr preferRelativeResize="0"/>
          <p:nvPr/>
        </p:nvPicPr>
        <p:blipFill rotWithShape="1">
          <a:blip r:embed="rId4">
            <a:alphaModFix/>
          </a:blip>
          <a:srcRect b="0" l="0" r="0" t="0"/>
          <a:stretch/>
        </p:blipFill>
        <p:spPr>
          <a:xfrm>
            <a:off x="3805776" y="1482813"/>
            <a:ext cx="5113225" cy="280541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pic>
        <p:nvPicPr>
          <p:cNvPr id="523" name="Google Shape;523;p54"/>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24" name="Google Shape;524;p54"/>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54"/>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526" name="Google Shape;526;p54"/>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聚类</a:t>
            </a:r>
            <a:endParaRPr sz="2800">
              <a:solidFill>
                <a:schemeClr val="dk1"/>
              </a:solidFill>
              <a:latin typeface="Arial"/>
              <a:ea typeface="Arial"/>
              <a:cs typeface="Arial"/>
              <a:sym typeface="Arial"/>
            </a:endParaRPr>
          </a:p>
        </p:txBody>
      </p:sp>
      <p:sp>
        <p:nvSpPr>
          <p:cNvPr id="527" name="Google Shape;527;p54"/>
          <p:cNvSpPr txBox="1"/>
          <p:nvPr/>
        </p:nvSpPr>
        <p:spPr>
          <a:xfrm>
            <a:off x="516169" y="1229368"/>
            <a:ext cx="7939909" cy="1000648"/>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对于聚类在实际的应用中亦是非常广泛的，如：市场细分（Market segmentation）、社交圈分析（social network analysis）、集群计算（organize computing clusters）、天体数据分析（astronomical data analysis）</a:t>
            </a:r>
            <a:endParaRPr/>
          </a:p>
        </p:txBody>
      </p:sp>
      <p:pic>
        <p:nvPicPr>
          <p:cNvPr descr="3.jpg" id="528" name="Google Shape;528;p54"/>
          <p:cNvPicPr preferRelativeResize="0"/>
          <p:nvPr/>
        </p:nvPicPr>
        <p:blipFill rotWithShape="1">
          <a:blip r:embed="rId4">
            <a:alphaModFix/>
          </a:blip>
          <a:srcRect b="0" l="0" r="0" t="0"/>
          <a:stretch/>
        </p:blipFill>
        <p:spPr>
          <a:xfrm>
            <a:off x="3962400" y="2179676"/>
            <a:ext cx="4401419" cy="2660128"/>
          </a:xfrm>
          <a:prstGeom prst="rect">
            <a:avLst/>
          </a:prstGeom>
          <a:noFill/>
          <a:ln>
            <a:noFill/>
          </a:ln>
        </p:spPr>
      </p:pic>
      <p:pic>
        <p:nvPicPr>
          <p:cNvPr descr="2.jpg" id="529" name="Google Shape;529;p54"/>
          <p:cNvPicPr preferRelativeResize="0"/>
          <p:nvPr/>
        </p:nvPicPr>
        <p:blipFill rotWithShape="1">
          <a:blip r:embed="rId5">
            <a:alphaModFix/>
          </a:blip>
          <a:srcRect b="0" l="0" r="0" t="0"/>
          <a:stretch/>
        </p:blipFill>
        <p:spPr>
          <a:xfrm>
            <a:off x="654703" y="2629827"/>
            <a:ext cx="2702908" cy="220997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pic>
        <p:nvPicPr>
          <p:cNvPr id="535" name="Google Shape;535;p55"/>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36" name="Google Shape;536;p5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7" name="Google Shape;537;p55"/>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538" name="Google Shape;538;p55"/>
          <p:cNvSpPr txBox="1"/>
          <p:nvPr/>
        </p:nvSpPr>
        <p:spPr>
          <a:xfrm>
            <a:off x="516169" y="736894"/>
            <a:ext cx="29799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聚类的常用模型</a:t>
            </a:r>
            <a:endParaRPr sz="2800">
              <a:solidFill>
                <a:schemeClr val="dk1"/>
              </a:solidFill>
              <a:latin typeface="Arial"/>
              <a:ea typeface="Arial"/>
              <a:cs typeface="Arial"/>
              <a:sym typeface="Arial"/>
            </a:endParaRPr>
          </a:p>
        </p:txBody>
      </p:sp>
      <p:sp>
        <p:nvSpPr>
          <p:cNvPr id="539" name="Google Shape;539;p55"/>
          <p:cNvSpPr txBox="1"/>
          <p:nvPr/>
        </p:nvSpPr>
        <p:spPr>
          <a:xfrm>
            <a:off x="472882" y="1352912"/>
            <a:ext cx="3178423" cy="3162394"/>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2200">
                <a:solidFill>
                  <a:srgbClr val="28418B"/>
                </a:solidFill>
                <a:latin typeface="Arial"/>
                <a:ea typeface="Arial"/>
                <a:cs typeface="Arial"/>
                <a:sym typeface="Arial"/>
              </a:rPr>
              <a:t>K平均（k-mean）</a:t>
            </a:r>
            <a:r>
              <a:rPr lang="zh-CN" sz="1500">
                <a:solidFill>
                  <a:srgbClr val="595959"/>
                </a:solidFill>
                <a:latin typeface="Arial"/>
                <a:ea typeface="Arial"/>
                <a:cs typeface="Arial"/>
                <a:sym typeface="Arial"/>
              </a:rPr>
              <a:t>：</a:t>
            </a:r>
            <a:endParaRPr sz="1500">
              <a:solidFill>
                <a:srgbClr val="595959"/>
              </a:solidFill>
              <a:latin typeface="Arial"/>
              <a:ea typeface="Arial"/>
              <a:cs typeface="Arial"/>
              <a:sym typeface="Arial"/>
            </a:endParaRPr>
          </a:p>
          <a:p>
            <a:pPr indent="0" lvl="0" marL="0" marR="0" rtl="0" algn="just">
              <a:lnSpc>
                <a:spcPct val="150000"/>
              </a:lnSpc>
              <a:spcBef>
                <a:spcPts val="0"/>
              </a:spcBef>
              <a:spcAft>
                <a:spcPts val="0"/>
              </a:spcAft>
              <a:buNone/>
            </a:pPr>
            <a:r>
              <a:rPr lang="zh-CN" sz="1400">
                <a:solidFill>
                  <a:srgbClr val="595959"/>
                </a:solidFill>
                <a:latin typeface="Arial"/>
                <a:ea typeface="Arial"/>
                <a:cs typeface="Arial"/>
                <a:sym typeface="Arial"/>
              </a:rPr>
              <a:t>事先确定常数k，常数k意味着最终的聚类类别数。将事先输入的n个数据对象划分为k个聚类以便使得所获得的聚类满足：</a:t>
            </a:r>
            <a:r>
              <a:rPr b="1" lang="zh-CN" sz="1400">
                <a:solidFill>
                  <a:srgbClr val="595959"/>
                </a:solidFill>
                <a:latin typeface="Arial"/>
                <a:ea typeface="Arial"/>
                <a:cs typeface="Arial"/>
                <a:sym typeface="Arial"/>
              </a:rPr>
              <a:t>同一聚类中的对象相似度较高；而不同聚类中的对象相似度较小。</a:t>
            </a:r>
            <a:r>
              <a:rPr lang="zh-CN" sz="1400">
                <a:solidFill>
                  <a:srgbClr val="595959"/>
                </a:solidFill>
                <a:latin typeface="Arial"/>
                <a:ea typeface="Arial"/>
                <a:cs typeface="Arial"/>
                <a:sym typeface="Arial"/>
              </a:rPr>
              <a:t>聚类相似度是利用各聚类中对象的均值所获得一个“中心对象”（引力中心）来进行计算的。</a:t>
            </a:r>
            <a:endParaRPr/>
          </a:p>
        </p:txBody>
      </p:sp>
      <p:pic>
        <p:nvPicPr>
          <p:cNvPr id="540" name="Google Shape;540;p55"/>
          <p:cNvPicPr preferRelativeResize="0"/>
          <p:nvPr/>
        </p:nvPicPr>
        <p:blipFill rotWithShape="1">
          <a:blip r:embed="rId4">
            <a:alphaModFix/>
          </a:blip>
          <a:srcRect b="0" l="0" r="0" t="0"/>
          <a:stretch/>
        </p:blipFill>
        <p:spPr>
          <a:xfrm>
            <a:off x="3748842" y="1237021"/>
            <a:ext cx="5267695" cy="33636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pic>
        <p:nvPicPr>
          <p:cNvPr descr="https://timgsa.baidu.com/timg?image&amp;quality=80&amp;size=b9999_10000&amp;sec=1532945654836&amp;di=2b53b2f44e684e4b59f9db2a8cd2308f&amp;imgtype=jpg&amp;src=http%3A%2F%2Fimg3.imgtn.bdimg.com%2Fit%2Fu%3D4044841868%2C2496888057%26fm%3D214%26gp%3D0.jpg" id="546" name="Google Shape;546;p56"/>
          <p:cNvPicPr preferRelativeResize="0"/>
          <p:nvPr/>
        </p:nvPicPr>
        <p:blipFill rotWithShape="1">
          <a:blip r:embed="rId3">
            <a:alphaModFix/>
          </a:blip>
          <a:srcRect b="0" l="0" r="0" t="0"/>
          <a:stretch/>
        </p:blipFill>
        <p:spPr>
          <a:xfrm>
            <a:off x="5035296" y="2218944"/>
            <a:ext cx="3181623" cy="2603146"/>
          </a:xfrm>
          <a:prstGeom prst="rect">
            <a:avLst/>
          </a:prstGeom>
          <a:noFill/>
          <a:ln>
            <a:noFill/>
          </a:ln>
        </p:spPr>
      </p:pic>
      <p:pic>
        <p:nvPicPr>
          <p:cNvPr id="547" name="Google Shape;547;p56"/>
          <p:cNvPicPr preferRelativeResize="0"/>
          <p:nvPr/>
        </p:nvPicPr>
        <p:blipFill rotWithShape="1">
          <a:blip r:embed="rId4">
            <a:alphaModFix/>
          </a:blip>
          <a:srcRect b="0" l="0" r="0" t="0"/>
          <a:stretch/>
        </p:blipFill>
        <p:spPr>
          <a:xfrm>
            <a:off x="8090105" y="200504"/>
            <a:ext cx="828896" cy="804310"/>
          </a:xfrm>
          <a:prstGeom prst="rect">
            <a:avLst/>
          </a:prstGeom>
          <a:noFill/>
          <a:ln>
            <a:noFill/>
          </a:ln>
        </p:spPr>
      </p:pic>
      <p:sp>
        <p:nvSpPr>
          <p:cNvPr id="548" name="Google Shape;548;p5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p56"/>
          <p:cNvSpPr txBox="1"/>
          <p:nvPr/>
        </p:nvSpPr>
        <p:spPr>
          <a:xfrm>
            <a:off x="527154" y="188929"/>
            <a:ext cx="2108469"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分类、回归和聚类</a:t>
            </a:r>
            <a:endParaRPr sz="1600">
              <a:solidFill>
                <a:srgbClr val="28418B"/>
              </a:solidFill>
              <a:latin typeface="Arial"/>
              <a:ea typeface="Arial"/>
              <a:cs typeface="Arial"/>
              <a:sym typeface="Arial"/>
            </a:endParaRPr>
          </a:p>
        </p:txBody>
      </p:sp>
      <p:sp>
        <p:nvSpPr>
          <p:cNvPr id="550" name="Google Shape;550;p56"/>
          <p:cNvSpPr txBox="1"/>
          <p:nvPr/>
        </p:nvSpPr>
        <p:spPr>
          <a:xfrm>
            <a:off x="516169" y="736894"/>
            <a:ext cx="3531575"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 聚类和分类的差别</a:t>
            </a:r>
            <a:endParaRPr sz="2800">
              <a:solidFill>
                <a:schemeClr val="dk1"/>
              </a:solidFill>
              <a:latin typeface="Arial"/>
              <a:ea typeface="Arial"/>
              <a:cs typeface="Arial"/>
              <a:sym typeface="Arial"/>
            </a:endParaRPr>
          </a:p>
        </p:txBody>
      </p:sp>
      <p:sp>
        <p:nvSpPr>
          <p:cNvPr id="551" name="Google Shape;551;p56"/>
          <p:cNvSpPr txBox="1"/>
          <p:nvPr/>
        </p:nvSpPr>
        <p:spPr>
          <a:xfrm>
            <a:off x="550180" y="1292274"/>
            <a:ext cx="7954373" cy="1266812"/>
          </a:xfrm>
          <a:prstGeom prst="rect">
            <a:avLst/>
          </a:prstGeom>
          <a:noFill/>
          <a:ln>
            <a:noFill/>
          </a:ln>
        </p:spPr>
        <p:txBody>
          <a:bodyPr anchorCtr="0" anchor="t" bIns="34275" lIns="68550" spcFirstLastPara="1" rIns="68550" wrap="square" tIns="34275">
            <a:noAutofit/>
          </a:bodyPr>
          <a:lstStyle/>
          <a:p>
            <a:pPr indent="0" lvl="0" marL="0" marR="0" rtl="0" algn="just">
              <a:lnSpc>
                <a:spcPct val="150000"/>
              </a:lnSpc>
              <a:spcBef>
                <a:spcPts val="0"/>
              </a:spcBef>
              <a:spcAft>
                <a:spcPts val="0"/>
              </a:spcAft>
              <a:buNone/>
            </a:pPr>
            <a:r>
              <a:rPr lang="zh-CN" sz="1800">
                <a:solidFill>
                  <a:srgbClr val="595959"/>
                </a:solidFill>
                <a:latin typeface="Arial"/>
                <a:ea typeface="Arial"/>
                <a:cs typeface="Arial"/>
                <a:sym typeface="Arial"/>
              </a:rPr>
              <a:t>聚类是无监督算法，即不需要告诉模型训练数据本身的标签。而分类模型一般需要对已经打好标签的数据进行训练。比如KNN中，新的数据点必须依赖已有的已分类的数据点才能进行预判。</a:t>
            </a:r>
            <a:endParaRPr sz="1800">
              <a:solidFill>
                <a:srgbClr val="595959"/>
              </a:solidFill>
              <a:latin typeface="Arial"/>
              <a:ea typeface="Arial"/>
              <a:cs typeface="Arial"/>
              <a:sym typeface="Arial"/>
            </a:endParaRPr>
          </a:p>
        </p:txBody>
      </p:sp>
      <p:pic>
        <p:nvPicPr>
          <p:cNvPr descr="https://timgsa.baidu.com/timg?image&amp;quality=80&amp;size=b9999_10000&amp;sec=1532945611530&amp;di=13388ac148aff4599e549a8aed4ca57d&amp;imgtype=0&amp;src=http%3A%2F%2Fattachbak.dataguru.cn%2Fattachments%2Fportal%2F201308%2F30%2F101318zhfx5yd59jpky9jt.jpg" id="552" name="Google Shape;552;p56"/>
          <p:cNvPicPr preferRelativeResize="0"/>
          <p:nvPr/>
        </p:nvPicPr>
        <p:blipFill rotWithShape="1">
          <a:blip r:embed="rId5">
            <a:alphaModFix/>
          </a:blip>
          <a:srcRect b="0" l="0" r="0" t="0"/>
          <a:stretch/>
        </p:blipFill>
        <p:spPr>
          <a:xfrm>
            <a:off x="684292" y="2614339"/>
            <a:ext cx="2948924" cy="2207751"/>
          </a:xfrm>
          <a:prstGeom prst="rect">
            <a:avLst/>
          </a:prstGeom>
          <a:noFill/>
          <a:ln>
            <a:noFill/>
          </a:ln>
        </p:spPr>
      </p:pic>
      <p:sp>
        <p:nvSpPr>
          <p:cNvPr id="553" name="Google Shape;553;p56"/>
          <p:cNvSpPr/>
          <p:nvPr/>
        </p:nvSpPr>
        <p:spPr>
          <a:xfrm>
            <a:off x="3807297" y="3228129"/>
            <a:ext cx="720069"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3200">
                <a:solidFill>
                  <a:srgbClr val="28418B"/>
                </a:solidFill>
                <a:latin typeface="Arial"/>
                <a:ea typeface="Arial"/>
                <a:cs typeface="Arial"/>
                <a:sym typeface="Arial"/>
              </a:rPr>
              <a:t>VS</a:t>
            </a:r>
            <a:endParaRPr b="1" sz="32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8" name="Shape 558"/>
        <p:cNvGrpSpPr/>
        <p:nvPr/>
      </p:nvGrpSpPr>
      <p:grpSpPr>
        <a:xfrm>
          <a:off x="0" y="0"/>
          <a:ext cx="0" cy="0"/>
          <a:chOff x="0" y="0"/>
          <a:chExt cx="0" cy="0"/>
        </a:xfrm>
      </p:grpSpPr>
      <p:pic>
        <p:nvPicPr>
          <p:cNvPr id="559" name="Google Shape;559;p57"/>
          <p:cNvPicPr preferRelativeResize="0"/>
          <p:nvPr/>
        </p:nvPicPr>
        <p:blipFill rotWithShape="1">
          <a:blip r:embed="rId3">
            <a:alphaModFix/>
          </a:blip>
          <a:srcRect b="0" l="3261" r="3912" t="0"/>
          <a:stretch/>
        </p:blipFill>
        <p:spPr>
          <a:xfrm>
            <a:off x="6078" y="-9986"/>
            <a:ext cx="9133928" cy="5155074"/>
          </a:xfrm>
          <a:prstGeom prst="rect">
            <a:avLst/>
          </a:prstGeom>
          <a:noFill/>
          <a:ln>
            <a:noFill/>
          </a:ln>
        </p:spPr>
      </p:pic>
      <p:sp>
        <p:nvSpPr>
          <p:cNvPr id="560" name="Google Shape;560;p57"/>
          <p:cNvSpPr txBox="1"/>
          <p:nvPr/>
        </p:nvSpPr>
        <p:spPr>
          <a:xfrm>
            <a:off x="4737912" y="1684980"/>
            <a:ext cx="1000510" cy="561682"/>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3200">
                <a:solidFill>
                  <a:srgbClr val="3F3F3F"/>
                </a:solidFill>
                <a:latin typeface="Anton"/>
                <a:ea typeface="Anton"/>
                <a:cs typeface="Anton"/>
                <a:sym typeface="Anton"/>
              </a:rPr>
              <a:t>03</a:t>
            </a:r>
            <a:endParaRPr/>
          </a:p>
        </p:txBody>
      </p:sp>
      <p:sp>
        <p:nvSpPr>
          <p:cNvPr id="561" name="Google Shape;561;p57"/>
          <p:cNvSpPr txBox="1"/>
          <p:nvPr/>
        </p:nvSpPr>
        <p:spPr>
          <a:xfrm>
            <a:off x="3294955" y="1740173"/>
            <a:ext cx="2317680" cy="469349"/>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600">
                <a:solidFill>
                  <a:srgbClr val="595959"/>
                </a:solidFill>
                <a:latin typeface="Arial"/>
                <a:ea typeface="Arial"/>
                <a:cs typeface="Arial"/>
                <a:sym typeface="Arial"/>
              </a:rPr>
              <a:t>假设检验</a:t>
            </a:r>
            <a:endParaRPr sz="2600">
              <a:solidFill>
                <a:srgbClr val="595959"/>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Google Shape;567;p5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68" name="Google Shape;568;p5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9" name="Google Shape;569;p58"/>
          <p:cNvSpPr txBox="1"/>
          <p:nvPr/>
        </p:nvSpPr>
        <p:spPr>
          <a:xfrm>
            <a:off x="626814" y="885607"/>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假设检验的引入</a:t>
            </a:r>
            <a:endParaRPr sz="2800">
              <a:solidFill>
                <a:schemeClr val="dk1"/>
              </a:solidFill>
              <a:latin typeface="Arial"/>
              <a:ea typeface="Arial"/>
              <a:cs typeface="Arial"/>
              <a:sym typeface="Arial"/>
            </a:endParaRPr>
          </a:p>
        </p:txBody>
      </p:sp>
      <p:sp>
        <p:nvSpPr>
          <p:cNvPr id="570" name="Google Shape;570;p58"/>
          <p:cNvSpPr txBox="1"/>
          <p:nvPr/>
        </p:nvSpPr>
        <p:spPr>
          <a:xfrm>
            <a:off x="626814" y="1533281"/>
            <a:ext cx="7709699" cy="1266812"/>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由统计资料得知，2007年某地新生儿的平均体重为3190克，现从 2008年的新生儿中随机抽取100个，测得其平均体重为3210克，问2008年的新生儿与2007年相比，体重有无显著差异。 </a:t>
            </a:r>
            <a:endParaRPr sz="1800">
              <a:solidFill>
                <a:srgbClr val="595959"/>
              </a:solidFill>
              <a:latin typeface="Arial"/>
              <a:ea typeface="Arial"/>
              <a:cs typeface="Arial"/>
              <a:sym typeface="Arial"/>
            </a:endParaRPr>
          </a:p>
        </p:txBody>
      </p:sp>
      <p:sp>
        <p:nvSpPr>
          <p:cNvPr id="571" name="Google Shape;571;p58"/>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descr="https://timgsa.baidu.com/timg?image&amp;quality=80&amp;size=b9999_10000&amp;sec=1527343519205&amp;di=08582383176ea99b5c742c425e7eae4f&amp;imgtype=0&amp;src=http%3A%2F%2Fimgsrc.baidu.com%2Fimgad%2Fpic%2Fitem%2F95eef01f3a292df570c864ddb6315c6035a873eb.jpg" id="572" name="Google Shape;572;p58"/>
          <p:cNvPicPr preferRelativeResize="0"/>
          <p:nvPr/>
        </p:nvPicPr>
        <p:blipFill rotWithShape="1">
          <a:blip r:embed="rId4">
            <a:alphaModFix/>
          </a:blip>
          <a:srcRect b="0" l="0" r="0" t="0"/>
          <a:stretch/>
        </p:blipFill>
        <p:spPr>
          <a:xfrm>
            <a:off x="5157666" y="2588970"/>
            <a:ext cx="3178847" cy="211923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pic>
        <p:nvPicPr>
          <p:cNvPr id="578" name="Google Shape;578;p5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79" name="Google Shape;579;p5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0" name="Google Shape;580;p59"/>
          <p:cNvSpPr txBox="1"/>
          <p:nvPr/>
        </p:nvSpPr>
        <p:spPr>
          <a:xfrm>
            <a:off x="626814" y="885607"/>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a:t>
            </a:r>
            <a:endParaRPr sz="2800">
              <a:solidFill>
                <a:schemeClr val="dk1"/>
              </a:solidFill>
              <a:latin typeface="Arial"/>
              <a:ea typeface="Arial"/>
              <a:cs typeface="Arial"/>
              <a:sym typeface="Arial"/>
            </a:endParaRPr>
          </a:p>
        </p:txBody>
      </p:sp>
      <p:sp>
        <p:nvSpPr>
          <p:cNvPr id="581" name="Google Shape;581;p59"/>
          <p:cNvSpPr txBox="1"/>
          <p:nvPr/>
        </p:nvSpPr>
        <p:spPr>
          <a:xfrm>
            <a:off x="626814" y="1533281"/>
            <a:ext cx="7858280" cy="2993117"/>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用统计的语言来说，“假设”就是对总体参数的具体数值所作的陈述。</a:t>
            </a:r>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在假设检验中，首先需要提出两种假设，即原假设和备择假设。</a:t>
            </a:r>
            <a:endParaRPr sz="1900">
              <a:solidFill>
                <a:srgbClr val="595959"/>
              </a:solidFill>
              <a:latin typeface="Arial"/>
              <a:ea typeface="Arial"/>
              <a:cs typeface="Arial"/>
              <a:sym typeface="Arial"/>
            </a:endParaRPr>
          </a:p>
          <a:p>
            <a:pPr indent="0" lvl="0" marL="0" marR="0" rtl="0" algn="l">
              <a:lnSpc>
                <a:spcPct val="150000"/>
              </a:lnSpc>
              <a:spcBef>
                <a:spcPts val="600"/>
              </a:spcBef>
              <a:spcAft>
                <a:spcPts val="0"/>
              </a:spcAft>
              <a:buNone/>
            </a:pPr>
            <a:r>
              <a:rPr b="1" lang="zh-CN" sz="2200">
                <a:solidFill>
                  <a:srgbClr val="28418B"/>
                </a:solidFill>
                <a:latin typeface="Arial"/>
                <a:ea typeface="Arial"/>
                <a:cs typeface="Arial"/>
                <a:sym typeface="Arial"/>
              </a:rPr>
              <a:t>原假设</a:t>
            </a:r>
            <a:r>
              <a:rPr lang="zh-CN" sz="1900">
                <a:solidFill>
                  <a:srgbClr val="595959"/>
                </a:solidFill>
                <a:latin typeface="Arial"/>
                <a:ea typeface="Arial"/>
                <a:cs typeface="Arial"/>
                <a:sym typeface="Arial"/>
              </a:rPr>
              <a:t>，通常是研究者想收集证据</a:t>
            </a:r>
            <a:r>
              <a:rPr b="1" lang="zh-CN" sz="1900">
                <a:solidFill>
                  <a:srgbClr val="595959"/>
                </a:solidFill>
                <a:latin typeface="Arial"/>
                <a:ea typeface="Arial"/>
                <a:cs typeface="Arial"/>
                <a:sym typeface="Arial"/>
              </a:rPr>
              <a:t>予以反对的假设</a:t>
            </a:r>
            <a:r>
              <a:rPr lang="zh-CN" sz="1900">
                <a:solidFill>
                  <a:srgbClr val="595959"/>
                </a:solidFill>
                <a:latin typeface="Arial"/>
                <a:ea typeface="Arial"/>
                <a:cs typeface="Arial"/>
                <a:sym typeface="Arial"/>
              </a:rPr>
              <a:t>，由于原假设（H）用0修饰，所以也称为零假设。</a:t>
            </a:r>
            <a:endParaRPr sz="1900">
              <a:solidFill>
                <a:srgbClr val="595959"/>
              </a:solidFill>
              <a:latin typeface="Arial"/>
              <a:ea typeface="Arial"/>
              <a:cs typeface="Arial"/>
              <a:sym typeface="Arial"/>
            </a:endParaRPr>
          </a:p>
          <a:p>
            <a:pPr indent="0" lvl="0" marL="0" marR="0" rtl="0" algn="l">
              <a:lnSpc>
                <a:spcPct val="150000"/>
              </a:lnSpc>
              <a:spcBef>
                <a:spcPts val="600"/>
              </a:spcBef>
              <a:spcAft>
                <a:spcPts val="0"/>
              </a:spcAft>
              <a:buNone/>
            </a:pPr>
            <a:r>
              <a:rPr b="1" lang="zh-CN" sz="2200">
                <a:solidFill>
                  <a:srgbClr val="28418B"/>
                </a:solidFill>
                <a:latin typeface="Arial"/>
                <a:ea typeface="Arial"/>
                <a:cs typeface="Arial"/>
                <a:sym typeface="Arial"/>
              </a:rPr>
              <a:t>备择假设</a:t>
            </a:r>
            <a:r>
              <a:rPr lang="zh-CN" sz="1900">
                <a:solidFill>
                  <a:srgbClr val="595959"/>
                </a:solidFill>
                <a:latin typeface="Arial"/>
                <a:ea typeface="Arial"/>
                <a:cs typeface="Arial"/>
                <a:sym typeface="Arial"/>
              </a:rPr>
              <a:t>，通常是研究者想收集证据</a:t>
            </a:r>
            <a:r>
              <a:rPr b="1" lang="zh-CN" sz="1900">
                <a:solidFill>
                  <a:srgbClr val="595959"/>
                </a:solidFill>
                <a:latin typeface="Arial"/>
                <a:ea typeface="Arial"/>
                <a:cs typeface="Arial"/>
                <a:sym typeface="Arial"/>
              </a:rPr>
              <a:t>予以支持的假设</a:t>
            </a:r>
            <a:r>
              <a:rPr lang="zh-CN" sz="1900">
                <a:solidFill>
                  <a:srgbClr val="595959"/>
                </a:solidFill>
                <a:latin typeface="Arial"/>
                <a:ea typeface="Arial"/>
                <a:cs typeface="Arial"/>
                <a:sym typeface="Arial"/>
              </a:rPr>
              <a:t>，也称为研究假设、替换假设，用H1或Ha表示。备择假设通常是用于支持你自己的看法。</a:t>
            </a:r>
            <a:endParaRPr/>
          </a:p>
        </p:txBody>
      </p:sp>
      <p:sp>
        <p:nvSpPr>
          <p:cNvPr id="582" name="Google Shape;582;p59"/>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pic>
        <p:nvPicPr>
          <p:cNvPr id="588" name="Google Shape;588;p60"/>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589" name="Google Shape;589;p60"/>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0" name="Google Shape;590;p60"/>
          <p:cNvSpPr txBox="1"/>
          <p:nvPr/>
        </p:nvSpPr>
        <p:spPr>
          <a:xfrm>
            <a:off x="626814" y="885607"/>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假设的形式</a:t>
            </a:r>
            <a:endParaRPr sz="2800">
              <a:solidFill>
                <a:schemeClr val="dk1"/>
              </a:solidFill>
              <a:latin typeface="Arial"/>
              <a:ea typeface="Arial"/>
              <a:cs typeface="Arial"/>
              <a:sym typeface="Arial"/>
            </a:endParaRPr>
          </a:p>
        </p:txBody>
      </p:sp>
      <p:sp>
        <p:nvSpPr>
          <p:cNvPr id="591" name="Google Shape;591;p60"/>
          <p:cNvSpPr txBox="1"/>
          <p:nvPr/>
        </p:nvSpPr>
        <p:spPr>
          <a:xfrm>
            <a:off x="613367" y="1533281"/>
            <a:ext cx="7709699" cy="3139311"/>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H0 -&gt;原假设， H1 -&gt; 备择假设</a:t>
            </a:r>
            <a:endParaRPr sz="19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t/>
            </a:r>
            <a:endParaRPr sz="19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双尾/侧检验：H0：μ=μ0 ，  H1：μ≠μ0</a:t>
            </a:r>
            <a:endParaRPr/>
          </a:p>
          <a:p>
            <a:pPr indent="0" lvl="0" marL="0" marR="0" rtl="0" algn="l">
              <a:lnSpc>
                <a:spcPct val="150000"/>
              </a:lnSpc>
              <a:spcBef>
                <a:spcPts val="0"/>
              </a:spcBef>
              <a:spcAft>
                <a:spcPts val="0"/>
              </a:spcAft>
              <a:buNone/>
            </a:pPr>
            <a:r>
              <a:t/>
            </a:r>
            <a:endParaRPr sz="19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单尾/侧检验：</a:t>
            </a:r>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    左侧检验：H0：μ≥μ0 ， H1：μ＜μ0	</a:t>
            </a:r>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    右侧检验：H0：μ≤μ0 ， H1：μ＞μ0</a:t>
            </a:r>
            <a:endParaRPr/>
          </a:p>
        </p:txBody>
      </p:sp>
      <p:sp>
        <p:nvSpPr>
          <p:cNvPr id="592" name="Google Shape;592;p60"/>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593" name="Google Shape;593;p60"/>
          <p:cNvPicPr preferRelativeResize="0"/>
          <p:nvPr/>
        </p:nvPicPr>
        <p:blipFill rotWithShape="1">
          <a:blip r:embed="rId4">
            <a:alphaModFix/>
          </a:blip>
          <a:srcRect b="0" l="0" r="0" t="0"/>
          <a:stretch/>
        </p:blipFill>
        <p:spPr>
          <a:xfrm>
            <a:off x="5762868" y="1385734"/>
            <a:ext cx="2560198" cy="375935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8" name="Shape 598"/>
        <p:cNvGrpSpPr/>
        <p:nvPr/>
      </p:nvGrpSpPr>
      <p:grpSpPr>
        <a:xfrm>
          <a:off x="0" y="0"/>
          <a:ext cx="0" cy="0"/>
          <a:chOff x="0" y="0"/>
          <a:chExt cx="0" cy="0"/>
        </a:xfrm>
      </p:grpSpPr>
      <p:pic>
        <p:nvPicPr>
          <p:cNvPr id="599" name="Google Shape;599;p6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00" name="Google Shape;600;p6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01" name="Google Shape;601;p61"/>
          <p:cNvSpPr txBox="1"/>
          <p:nvPr/>
        </p:nvSpPr>
        <p:spPr>
          <a:xfrm>
            <a:off x="626814" y="885607"/>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确定假设的规则</a:t>
            </a:r>
            <a:endParaRPr sz="2800">
              <a:solidFill>
                <a:schemeClr val="dk1"/>
              </a:solidFill>
              <a:latin typeface="Arial"/>
              <a:ea typeface="Arial"/>
              <a:cs typeface="Arial"/>
              <a:sym typeface="Arial"/>
            </a:endParaRPr>
          </a:p>
        </p:txBody>
      </p:sp>
      <p:sp>
        <p:nvSpPr>
          <p:cNvPr id="602" name="Google Shape;602;p61"/>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603" name="Google Shape;603;p61"/>
          <p:cNvPicPr preferRelativeResize="0"/>
          <p:nvPr/>
        </p:nvPicPr>
        <p:blipFill rotWithShape="1">
          <a:blip r:embed="rId4">
            <a:alphaModFix/>
          </a:blip>
          <a:srcRect b="0" l="0" r="0" t="0"/>
          <a:stretch/>
        </p:blipFill>
        <p:spPr>
          <a:xfrm>
            <a:off x="759587" y="1993141"/>
            <a:ext cx="6011177" cy="2395936"/>
          </a:xfrm>
          <a:prstGeom prst="rect">
            <a:avLst/>
          </a:prstGeom>
          <a:noFill/>
          <a:ln>
            <a:noFill/>
          </a:ln>
        </p:spPr>
      </p:pic>
      <p:sp>
        <p:nvSpPr>
          <p:cNvPr id="604" name="Google Shape;604;p61"/>
          <p:cNvSpPr/>
          <p:nvPr/>
        </p:nvSpPr>
        <p:spPr>
          <a:xfrm>
            <a:off x="759587" y="2848772"/>
            <a:ext cx="1889484" cy="6039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5" name="Google Shape;605;p61"/>
          <p:cNvCxnSpPr>
            <a:stCxn id="604" idx="0"/>
            <a:endCxn id="606" idx="0"/>
          </p:cNvCxnSpPr>
          <p:nvPr/>
        </p:nvCxnSpPr>
        <p:spPr>
          <a:xfrm rot="-5400000">
            <a:off x="4476629" y="-626128"/>
            <a:ext cx="702600" cy="6247200"/>
          </a:xfrm>
          <a:prstGeom prst="bentConnector3">
            <a:avLst>
              <a:gd fmla="val 172746" name="adj1"/>
            </a:avLst>
          </a:prstGeom>
          <a:noFill/>
          <a:ln cap="flat" cmpd="sng" w="38100">
            <a:solidFill>
              <a:schemeClr val="accent1"/>
            </a:solidFill>
            <a:prstDash val="solid"/>
            <a:miter lim="800000"/>
            <a:headEnd len="sm" w="sm" type="none"/>
            <a:tailEnd len="med" w="med" type="triangle"/>
          </a:ln>
        </p:spPr>
      </p:cxnSp>
      <p:sp>
        <p:nvSpPr>
          <p:cNvPr id="607" name="Google Shape;607;p61"/>
          <p:cNvSpPr/>
          <p:nvPr/>
        </p:nvSpPr>
        <p:spPr>
          <a:xfrm>
            <a:off x="759587" y="3632371"/>
            <a:ext cx="1889484" cy="6039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08" name="Google Shape;608;p61"/>
          <p:cNvCxnSpPr>
            <a:stCxn id="607" idx="2"/>
            <a:endCxn id="609" idx="2"/>
          </p:cNvCxnSpPr>
          <p:nvPr/>
        </p:nvCxnSpPr>
        <p:spPr>
          <a:xfrm flipH="1" rot="-5400000">
            <a:off x="4808429" y="1132262"/>
            <a:ext cx="39000" cy="6247200"/>
          </a:xfrm>
          <a:prstGeom prst="bentConnector3">
            <a:avLst>
              <a:gd fmla="val 1306414" name="adj1"/>
            </a:avLst>
          </a:prstGeom>
          <a:noFill/>
          <a:ln cap="flat" cmpd="sng" w="38100">
            <a:solidFill>
              <a:schemeClr val="accent1"/>
            </a:solidFill>
            <a:prstDash val="solid"/>
            <a:miter lim="800000"/>
            <a:headEnd len="sm" w="sm" type="none"/>
            <a:tailEnd len="med" w="med" type="triangle"/>
          </a:ln>
        </p:spPr>
      </p:cxnSp>
      <p:sp>
        <p:nvSpPr>
          <p:cNvPr id="606" name="Google Shape;606;p61"/>
          <p:cNvSpPr txBox="1"/>
          <p:nvPr/>
        </p:nvSpPr>
        <p:spPr>
          <a:xfrm>
            <a:off x="6984060" y="2146046"/>
            <a:ext cx="1934941" cy="931014"/>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拒绝的理由充分</a:t>
            </a:r>
            <a:endParaRPr b="1" sz="2800">
              <a:solidFill>
                <a:schemeClr val="dk1"/>
              </a:solidFill>
              <a:latin typeface="Arial"/>
              <a:ea typeface="Arial"/>
              <a:cs typeface="Arial"/>
              <a:sym typeface="Arial"/>
            </a:endParaRPr>
          </a:p>
        </p:txBody>
      </p:sp>
      <p:sp>
        <p:nvSpPr>
          <p:cNvPr id="609" name="Google Shape;609;p61"/>
          <p:cNvSpPr txBox="1"/>
          <p:nvPr/>
        </p:nvSpPr>
        <p:spPr>
          <a:xfrm>
            <a:off x="6984060" y="3344203"/>
            <a:ext cx="1934941" cy="931014"/>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拒绝的理由不充分</a:t>
            </a:r>
            <a:endParaRPr b="1" sz="2800">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162" name="Google Shape;162;p2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 name="Google Shape;163;p26"/>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
        <p:nvSpPr>
          <p:cNvPr id="164" name="Google Shape;164;p26"/>
          <p:cNvSpPr txBox="1"/>
          <p:nvPr/>
        </p:nvSpPr>
        <p:spPr>
          <a:xfrm>
            <a:off x="864231" y="874390"/>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 辛普森悖论</a:t>
            </a:r>
            <a:endParaRPr sz="2800">
              <a:solidFill>
                <a:schemeClr val="dk1"/>
              </a:solidFill>
              <a:latin typeface="Arial"/>
              <a:ea typeface="Arial"/>
              <a:cs typeface="Arial"/>
              <a:sym typeface="Arial"/>
            </a:endParaRPr>
          </a:p>
        </p:txBody>
      </p:sp>
      <p:sp>
        <p:nvSpPr>
          <p:cNvPr id="165" name="Google Shape;165;p26"/>
          <p:cNvSpPr txBox="1"/>
          <p:nvPr/>
        </p:nvSpPr>
        <p:spPr>
          <a:xfrm>
            <a:off x="359825" y="1625965"/>
            <a:ext cx="5086234" cy="2839229"/>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辛普森悖论（Simpson's Paradox）亦有人译为辛普森诡论，为英国统计学家E.H.辛普森（E.H.Simpson）于1951年提出的悖论，即在某个条件下的两组数据，分别讨论时都会满足某种性质，可是</a:t>
            </a:r>
            <a:r>
              <a:rPr b="1" lang="zh-CN" sz="2000">
                <a:solidFill>
                  <a:srgbClr val="595959"/>
                </a:solidFill>
                <a:latin typeface="Arial"/>
                <a:ea typeface="Arial"/>
                <a:cs typeface="Arial"/>
                <a:sym typeface="Arial"/>
              </a:rPr>
              <a:t>一旦合并考虑</a:t>
            </a:r>
            <a:r>
              <a:rPr lang="zh-CN" sz="2000">
                <a:solidFill>
                  <a:srgbClr val="595959"/>
                </a:solidFill>
                <a:latin typeface="Arial"/>
                <a:ea typeface="Arial"/>
                <a:cs typeface="Arial"/>
                <a:sym typeface="Arial"/>
              </a:rPr>
              <a:t>，却可能导致</a:t>
            </a:r>
            <a:r>
              <a:rPr b="1" lang="zh-CN" sz="2000">
                <a:solidFill>
                  <a:srgbClr val="595959"/>
                </a:solidFill>
                <a:latin typeface="Arial"/>
                <a:ea typeface="Arial"/>
                <a:cs typeface="Arial"/>
                <a:sym typeface="Arial"/>
              </a:rPr>
              <a:t>相反</a:t>
            </a:r>
            <a:r>
              <a:rPr lang="zh-CN" sz="2000">
                <a:solidFill>
                  <a:srgbClr val="595959"/>
                </a:solidFill>
                <a:latin typeface="Arial"/>
                <a:ea typeface="Arial"/>
                <a:cs typeface="Arial"/>
                <a:sym typeface="Arial"/>
              </a:rPr>
              <a:t>的结论。</a:t>
            </a:r>
            <a:endParaRPr sz="2000">
              <a:solidFill>
                <a:srgbClr val="595959"/>
              </a:solidFill>
              <a:latin typeface="Arial"/>
              <a:ea typeface="Arial"/>
              <a:cs typeface="Arial"/>
              <a:sym typeface="Arial"/>
            </a:endParaRPr>
          </a:p>
        </p:txBody>
      </p:sp>
      <p:pic>
        <p:nvPicPr>
          <p:cNvPr descr="https://gss2.bdstatic.com/9fo3dSag_xI4khGkpoWK1HF6hhy/baike/w%3D268/sign=5c0c0e6f0a7b02080cc938e75ad8f25f/7acb0a46f21fbe095969e5de6b600c338644adc0.jpg" id="166" name="Google Shape;166;p26"/>
          <p:cNvPicPr preferRelativeResize="0"/>
          <p:nvPr/>
        </p:nvPicPr>
        <p:blipFill rotWithShape="1">
          <a:blip r:embed="rId4">
            <a:alphaModFix/>
          </a:blip>
          <a:srcRect b="0" l="0" r="0" t="0"/>
          <a:stretch/>
        </p:blipFill>
        <p:spPr>
          <a:xfrm>
            <a:off x="5836024" y="1964214"/>
            <a:ext cx="2826329" cy="2130618"/>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6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16" name="Google Shape;616;p6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7" name="Google Shape;617;p62"/>
          <p:cNvSpPr txBox="1"/>
          <p:nvPr/>
        </p:nvSpPr>
        <p:spPr>
          <a:xfrm>
            <a:off x="626814" y="818442"/>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两类错误</a:t>
            </a:r>
            <a:endParaRPr sz="2800">
              <a:solidFill>
                <a:schemeClr val="dk1"/>
              </a:solidFill>
              <a:latin typeface="Arial"/>
              <a:ea typeface="Arial"/>
              <a:cs typeface="Arial"/>
              <a:sym typeface="Arial"/>
            </a:endParaRPr>
          </a:p>
        </p:txBody>
      </p:sp>
      <p:sp>
        <p:nvSpPr>
          <p:cNvPr id="618" name="Google Shape;618;p62"/>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619" name="Google Shape;619;p62"/>
          <p:cNvPicPr preferRelativeResize="0"/>
          <p:nvPr/>
        </p:nvPicPr>
        <p:blipFill rotWithShape="1">
          <a:blip r:embed="rId4">
            <a:alphaModFix/>
          </a:blip>
          <a:srcRect b="0" l="0" r="0" t="0"/>
          <a:stretch/>
        </p:blipFill>
        <p:spPr>
          <a:xfrm>
            <a:off x="527155" y="2572518"/>
            <a:ext cx="7562950" cy="1996019"/>
          </a:xfrm>
          <a:prstGeom prst="rect">
            <a:avLst/>
          </a:prstGeom>
          <a:noFill/>
          <a:ln>
            <a:noFill/>
          </a:ln>
        </p:spPr>
      </p:pic>
      <p:sp>
        <p:nvSpPr>
          <p:cNvPr id="620" name="Google Shape;620;p62"/>
          <p:cNvSpPr txBox="1"/>
          <p:nvPr/>
        </p:nvSpPr>
        <p:spPr>
          <a:xfrm>
            <a:off x="626814" y="1438290"/>
            <a:ext cx="7709699" cy="894787"/>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I类错误——弃真错误，发生的概率为α。</a:t>
            </a:r>
            <a:endParaRPr/>
          </a:p>
          <a:p>
            <a:pPr indent="0" lvl="0" marL="0" marR="0" rtl="0" algn="l">
              <a:lnSpc>
                <a:spcPct val="150000"/>
              </a:lnSpc>
              <a:spcBef>
                <a:spcPts val="0"/>
              </a:spcBef>
              <a:spcAft>
                <a:spcPts val="0"/>
              </a:spcAft>
              <a:buNone/>
            </a:pPr>
            <a:r>
              <a:rPr lang="zh-CN" sz="1900">
                <a:solidFill>
                  <a:srgbClr val="595959"/>
                </a:solidFill>
                <a:latin typeface="Arial"/>
                <a:ea typeface="Arial"/>
                <a:cs typeface="Arial"/>
                <a:sym typeface="Arial"/>
              </a:rPr>
              <a:t>II类错误——取伪错误，发生的概率为β。</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pic>
        <p:nvPicPr>
          <p:cNvPr id="626" name="Google Shape;626;p6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27" name="Google Shape;627;p6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63"/>
          <p:cNvSpPr txBox="1"/>
          <p:nvPr/>
        </p:nvSpPr>
        <p:spPr>
          <a:xfrm>
            <a:off x="882307" y="818442"/>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两类错误</a:t>
            </a:r>
            <a:endParaRPr sz="2800">
              <a:solidFill>
                <a:schemeClr val="dk1"/>
              </a:solidFill>
              <a:latin typeface="Arial"/>
              <a:ea typeface="Arial"/>
              <a:cs typeface="Arial"/>
              <a:sym typeface="Arial"/>
            </a:endParaRPr>
          </a:p>
        </p:txBody>
      </p:sp>
      <p:sp>
        <p:nvSpPr>
          <p:cNvPr id="629" name="Google Shape;629;p63"/>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grpSp>
        <p:nvGrpSpPr>
          <p:cNvPr id="630" name="Google Shape;630;p63"/>
          <p:cNvGrpSpPr/>
          <p:nvPr/>
        </p:nvGrpSpPr>
        <p:grpSpPr>
          <a:xfrm>
            <a:off x="3404396" y="1004814"/>
            <a:ext cx="3529012" cy="1368425"/>
            <a:chOff x="1840" y="1471"/>
            <a:chExt cx="744" cy="288"/>
          </a:xfrm>
        </p:grpSpPr>
        <p:cxnSp>
          <p:nvCxnSpPr>
            <p:cNvPr id="631" name="Google Shape;631;p63"/>
            <p:cNvCxnSpPr/>
            <p:nvPr/>
          </p:nvCxnSpPr>
          <p:spPr>
            <a:xfrm>
              <a:off x="1840" y="1759"/>
              <a:ext cx="744" cy="0"/>
            </a:xfrm>
            <a:prstGeom prst="straightConnector1">
              <a:avLst/>
            </a:prstGeom>
            <a:noFill/>
            <a:ln cap="flat" cmpd="sng" w="28575">
              <a:solidFill>
                <a:srgbClr val="000000"/>
              </a:solidFill>
              <a:prstDash val="solid"/>
              <a:round/>
              <a:headEnd len="med" w="med" type="none"/>
              <a:tailEnd len="med" w="med" type="triangle"/>
            </a:ln>
          </p:spPr>
        </p:cxnSp>
        <p:sp>
          <p:nvSpPr>
            <p:cNvPr id="632" name="Google Shape;632;p63"/>
            <p:cNvSpPr/>
            <p:nvPr/>
          </p:nvSpPr>
          <p:spPr>
            <a:xfrm>
              <a:off x="1928" y="1471"/>
              <a:ext cx="576" cy="256"/>
            </a:xfrm>
            <a:custGeom>
              <a:rect b="b" l="l" r="r" t="t"/>
              <a:pathLst>
                <a:path extrusionOk="0" h="440" w="1440">
                  <a:moveTo>
                    <a:pt x="0" y="420"/>
                  </a:moveTo>
                  <a:cubicBezTo>
                    <a:pt x="93" y="395"/>
                    <a:pt x="187" y="370"/>
                    <a:pt x="300" y="300"/>
                  </a:cubicBezTo>
                  <a:cubicBezTo>
                    <a:pt x="413" y="230"/>
                    <a:pt x="553" y="0"/>
                    <a:pt x="680" y="0"/>
                  </a:cubicBezTo>
                  <a:cubicBezTo>
                    <a:pt x="807" y="0"/>
                    <a:pt x="933" y="227"/>
                    <a:pt x="1060" y="300"/>
                  </a:cubicBezTo>
                  <a:cubicBezTo>
                    <a:pt x="1187" y="373"/>
                    <a:pt x="1377" y="417"/>
                    <a:pt x="1440" y="440"/>
                  </a:cubicBezTo>
                </a:path>
              </a:pathLst>
            </a:custGeom>
            <a:noFill/>
            <a:ln cap="flat" cmpd="sng" w="38100">
              <a:solidFill>
                <a:srgbClr val="0066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33" name="Google Shape;633;p63"/>
            <p:cNvCxnSpPr/>
            <p:nvPr/>
          </p:nvCxnSpPr>
          <p:spPr>
            <a:xfrm rot="10800000">
              <a:off x="2200" y="1480"/>
              <a:ext cx="1" cy="274"/>
            </a:xfrm>
            <a:prstGeom prst="straightConnector1">
              <a:avLst/>
            </a:prstGeom>
            <a:noFill/>
            <a:ln cap="rnd" cmpd="sng" w="9525">
              <a:solidFill>
                <a:srgbClr val="000000"/>
              </a:solidFill>
              <a:prstDash val="dot"/>
              <a:round/>
              <a:headEnd len="med" w="med" type="none"/>
              <a:tailEnd len="med" w="med" type="none"/>
            </a:ln>
          </p:spPr>
        </p:cxnSp>
      </p:grpSp>
      <p:grpSp>
        <p:nvGrpSpPr>
          <p:cNvPr id="634" name="Google Shape;634;p63"/>
          <p:cNvGrpSpPr/>
          <p:nvPr/>
        </p:nvGrpSpPr>
        <p:grpSpPr>
          <a:xfrm>
            <a:off x="4987132" y="3093964"/>
            <a:ext cx="3529013" cy="1368425"/>
            <a:chOff x="1840" y="1471"/>
            <a:chExt cx="744" cy="288"/>
          </a:xfrm>
        </p:grpSpPr>
        <p:cxnSp>
          <p:nvCxnSpPr>
            <p:cNvPr id="635" name="Google Shape;635;p63"/>
            <p:cNvCxnSpPr/>
            <p:nvPr/>
          </p:nvCxnSpPr>
          <p:spPr>
            <a:xfrm>
              <a:off x="1840" y="1759"/>
              <a:ext cx="744" cy="0"/>
            </a:xfrm>
            <a:prstGeom prst="straightConnector1">
              <a:avLst/>
            </a:prstGeom>
            <a:noFill/>
            <a:ln cap="flat" cmpd="sng" w="28575">
              <a:solidFill>
                <a:srgbClr val="000000"/>
              </a:solidFill>
              <a:prstDash val="solid"/>
              <a:round/>
              <a:headEnd len="med" w="med" type="none"/>
              <a:tailEnd len="med" w="med" type="triangle"/>
            </a:ln>
          </p:spPr>
        </p:cxnSp>
        <p:sp>
          <p:nvSpPr>
            <p:cNvPr id="636" name="Google Shape;636;p63"/>
            <p:cNvSpPr/>
            <p:nvPr/>
          </p:nvSpPr>
          <p:spPr>
            <a:xfrm>
              <a:off x="1928" y="1471"/>
              <a:ext cx="576" cy="256"/>
            </a:xfrm>
            <a:custGeom>
              <a:rect b="b" l="l" r="r" t="t"/>
              <a:pathLst>
                <a:path extrusionOk="0" h="440" w="1440">
                  <a:moveTo>
                    <a:pt x="0" y="420"/>
                  </a:moveTo>
                  <a:cubicBezTo>
                    <a:pt x="93" y="395"/>
                    <a:pt x="187" y="370"/>
                    <a:pt x="300" y="300"/>
                  </a:cubicBezTo>
                  <a:cubicBezTo>
                    <a:pt x="413" y="230"/>
                    <a:pt x="553" y="0"/>
                    <a:pt x="680" y="0"/>
                  </a:cubicBezTo>
                  <a:cubicBezTo>
                    <a:pt x="807" y="0"/>
                    <a:pt x="933" y="227"/>
                    <a:pt x="1060" y="300"/>
                  </a:cubicBezTo>
                  <a:cubicBezTo>
                    <a:pt x="1187" y="373"/>
                    <a:pt x="1377" y="417"/>
                    <a:pt x="1440" y="440"/>
                  </a:cubicBezTo>
                </a:path>
              </a:pathLst>
            </a:custGeom>
            <a:noFill/>
            <a:ln cap="flat" cmpd="sng" w="38100">
              <a:solidFill>
                <a:schemeClr val="hlink"/>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637" name="Google Shape;637;p63"/>
            <p:cNvCxnSpPr/>
            <p:nvPr/>
          </p:nvCxnSpPr>
          <p:spPr>
            <a:xfrm rot="10800000">
              <a:off x="2200" y="1480"/>
              <a:ext cx="1" cy="274"/>
            </a:xfrm>
            <a:prstGeom prst="straightConnector1">
              <a:avLst/>
            </a:prstGeom>
            <a:noFill/>
            <a:ln cap="rnd" cmpd="sng" w="9525">
              <a:solidFill>
                <a:srgbClr val="000000"/>
              </a:solidFill>
              <a:prstDash val="dot"/>
              <a:round/>
              <a:headEnd len="med" w="med" type="none"/>
              <a:tailEnd len="med" w="med" type="none"/>
            </a:ln>
          </p:spPr>
        </p:cxnSp>
      </p:grpSp>
      <p:sp>
        <p:nvSpPr>
          <p:cNvPr id="638" name="Google Shape;638;p63"/>
          <p:cNvSpPr txBox="1"/>
          <p:nvPr/>
        </p:nvSpPr>
        <p:spPr>
          <a:xfrm>
            <a:off x="3599658" y="1082601"/>
            <a:ext cx="18415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639" name="Google Shape;639;p63"/>
          <p:cNvPicPr preferRelativeResize="0"/>
          <p:nvPr/>
        </p:nvPicPr>
        <p:blipFill rotWithShape="1">
          <a:blip r:embed="rId4">
            <a:alphaModFix/>
          </a:blip>
          <a:srcRect b="0" l="0" r="0" t="0"/>
          <a:stretch/>
        </p:blipFill>
        <p:spPr>
          <a:xfrm>
            <a:off x="3259933" y="1038151"/>
            <a:ext cx="1008063" cy="519113"/>
          </a:xfrm>
          <a:prstGeom prst="rect">
            <a:avLst/>
          </a:prstGeom>
          <a:noFill/>
          <a:ln>
            <a:noFill/>
          </a:ln>
        </p:spPr>
      </p:pic>
      <p:cxnSp>
        <p:nvCxnSpPr>
          <p:cNvPr id="640" name="Google Shape;640;p63"/>
          <p:cNvCxnSpPr/>
          <p:nvPr/>
        </p:nvCxnSpPr>
        <p:spPr>
          <a:xfrm>
            <a:off x="5923758" y="1293739"/>
            <a:ext cx="0" cy="3168650"/>
          </a:xfrm>
          <a:prstGeom prst="straightConnector1">
            <a:avLst/>
          </a:prstGeom>
          <a:noFill/>
          <a:ln cap="flat" cmpd="sng" w="28575">
            <a:solidFill>
              <a:schemeClr val="dk1"/>
            </a:solidFill>
            <a:prstDash val="solid"/>
            <a:round/>
            <a:headEnd len="med" w="med" type="none"/>
            <a:tailEnd len="med" w="med" type="none"/>
          </a:ln>
        </p:spPr>
      </p:cxnSp>
      <p:cxnSp>
        <p:nvCxnSpPr>
          <p:cNvPr id="641" name="Google Shape;641;p63"/>
          <p:cNvCxnSpPr/>
          <p:nvPr/>
        </p:nvCxnSpPr>
        <p:spPr>
          <a:xfrm>
            <a:off x="5923758" y="1293739"/>
            <a:ext cx="1152525" cy="0"/>
          </a:xfrm>
          <a:prstGeom prst="straightConnector1">
            <a:avLst/>
          </a:prstGeom>
          <a:noFill/>
          <a:ln cap="flat" cmpd="sng" w="28575">
            <a:solidFill>
              <a:schemeClr val="dk1"/>
            </a:solidFill>
            <a:prstDash val="solid"/>
            <a:round/>
            <a:headEnd len="med" w="med" type="none"/>
            <a:tailEnd len="med" w="med" type="triangle"/>
          </a:ln>
        </p:spPr>
      </p:cxnSp>
      <p:pic>
        <p:nvPicPr>
          <p:cNvPr id="642" name="Google Shape;642;p63"/>
          <p:cNvPicPr preferRelativeResize="0"/>
          <p:nvPr/>
        </p:nvPicPr>
        <p:blipFill rotWithShape="1">
          <a:blip r:embed="rId5">
            <a:alphaModFix/>
          </a:blip>
          <a:srcRect b="0" l="0" r="0" t="0"/>
          <a:stretch/>
        </p:blipFill>
        <p:spPr>
          <a:xfrm>
            <a:off x="4917283" y="2446264"/>
            <a:ext cx="431800" cy="519112"/>
          </a:xfrm>
          <a:prstGeom prst="rect">
            <a:avLst/>
          </a:prstGeom>
          <a:noFill/>
          <a:ln>
            <a:noFill/>
          </a:ln>
        </p:spPr>
      </p:pic>
      <p:pic>
        <p:nvPicPr>
          <p:cNvPr id="643" name="Google Shape;643;p63"/>
          <p:cNvPicPr preferRelativeResize="0"/>
          <p:nvPr/>
        </p:nvPicPr>
        <p:blipFill rotWithShape="1">
          <a:blip r:embed="rId5">
            <a:alphaModFix/>
          </a:blip>
          <a:srcRect b="0" l="0" r="0" t="0"/>
          <a:stretch/>
        </p:blipFill>
        <p:spPr>
          <a:xfrm>
            <a:off x="6500021" y="4462389"/>
            <a:ext cx="431800" cy="519112"/>
          </a:xfrm>
          <a:prstGeom prst="rect">
            <a:avLst/>
          </a:prstGeom>
          <a:noFill/>
          <a:ln>
            <a:noFill/>
          </a:ln>
        </p:spPr>
      </p:pic>
      <p:pic>
        <p:nvPicPr>
          <p:cNvPr id="644" name="Google Shape;644;p63"/>
          <p:cNvPicPr preferRelativeResize="0"/>
          <p:nvPr/>
        </p:nvPicPr>
        <p:blipFill rotWithShape="1">
          <a:blip r:embed="rId6">
            <a:alphaModFix/>
          </a:blip>
          <a:srcRect b="0" l="0" r="0" t="0"/>
          <a:stretch/>
        </p:blipFill>
        <p:spPr>
          <a:xfrm>
            <a:off x="4844258" y="3309864"/>
            <a:ext cx="1008063" cy="519112"/>
          </a:xfrm>
          <a:prstGeom prst="rect">
            <a:avLst/>
          </a:prstGeom>
          <a:noFill/>
          <a:ln>
            <a:noFill/>
          </a:ln>
        </p:spPr>
      </p:pic>
      <p:sp>
        <p:nvSpPr>
          <p:cNvPr id="645" name="Google Shape;645;p63"/>
          <p:cNvSpPr txBox="1"/>
          <p:nvPr/>
        </p:nvSpPr>
        <p:spPr>
          <a:xfrm>
            <a:off x="6428583" y="2373239"/>
            <a:ext cx="771525"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800">
                <a:solidFill>
                  <a:schemeClr val="dk1"/>
                </a:solidFill>
                <a:latin typeface="Arial"/>
                <a:ea typeface="Arial"/>
                <a:cs typeface="Arial"/>
                <a:sym typeface="Arial"/>
              </a:rPr>
              <a:t>（a）</a:t>
            </a:r>
            <a:endParaRPr/>
          </a:p>
        </p:txBody>
      </p:sp>
      <p:sp>
        <p:nvSpPr>
          <p:cNvPr id="646" name="Google Shape;646;p63"/>
          <p:cNvSpPr txBox="1"/>
          <p:nvPr/>
        </p:nvSpPr>
        <p:spPr>
          <a:xfrm>
            <a:off x="7868446" y="4462389"/>
            <a:ext cx="784225" cy="3667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800">
                <a:solidFill>
                  <a:schemeClr val="dk1"/>
                </a:solidFill>
                <a:latin typeface="Arial"/>
                <a:ea typeface="Arial"/>
                <a:cs typeface="Arial"/>
                <a:sym typeface="Arial"/>
              </a:rPr>
              <a:t>（b）</a:t>
            </a:r>
            <a:endParaRPr/>
          </a:p>
        </p:txBody>
      </p:sp>
      <p:sp>
        <p:nvSpPr>
          <p:cNvPr id="647" name="Google Shape;647;p63"/>
          <p:cNvSpPr txBox="1"/>
          <p:nvPr/>
        </p:nvSpPr>
        <p:spPr>
          <a:xfrm>
            <a:off x="5996783" y="927026"/>
            <a:ext cx="874713"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zh-CN" sz="1800">
                <a:solidFill>
                  <a:schemeClr val="dk1"/>
                </a:solidFill>
                <a:latin typeface="Arial"/>
                <a:ea typeface="Arial"/>
                <a:cs typeface="Arial"/>
                <a:sym typeface="Arial"/>
              </a:rPr>
              <a:t>拒绝域</a:t>
            </a:r>
            <a:endParaRPr/>
          </a:p>
        </p:txBody>
      </p:sp>
      <p:pic>
        <p:nvPicPr>
          <p:cNvPr id="648" name="Google Shape;648;p63"/>
          <p:cNvPicPr preferRelativeResize="0"/>
          <p:nvPr/>
        </p:nvPicPr>
        <p:blipFill rotWithShape="1">
          <a:blip r:embed="rId7">
            <a:alphaModFix/>
          </a:blip>
          <a:srcRect b="0" l="0" r="0" t="0"/>
          <a:stretch/>
        </p:blipFill>
        <p:spPr>
          <a:xfrm>
            <a:off x="6615908" y="1609651"/>
            <a:ext cx="344488" cy="317500"/>
          </a:xfrm>
          <a:prstGeom prst="rect">
            <a:avLst/>
          </a:prstGeom>
          <a:noFill/>
          <a:ln>
            <a:noFill/>
          </a:ln>
        </p:spPr>
      </p:pic>
      <p:pic>
        <p:nvPicPr>
          <p:cNvPr id="649" name="Google Shape;649;p63"/>
          <p:cNvPicPr preferRelativeResize="0"/>
          <p:nvPr/>
        </p:nvPicPr>
        <p:blipFill rotWithShape="1">
          <a:blip r:embed="rId8">
            <a:alphaModFix/>
          </a:blip>
          <a:srcRect b="0" l="0" r="0" t="0"/>
          <a:stretch/>
        </p:blipFill>
        <p:spPr>
          <a:xfrm>
            <a:off x="4772821" y="3770239"/>
            <a:ext cx="344487" cy="461962"/>
          </a:xfrm>
          <a:prstGeom prst="rect">
            <a:avLst/>
          </a:prstGeom>
          <a:noFill/>
          <a:ln>
            <a:noFill/>
          </a:ln>
        </p:spPr>
      </p:pic>
      <p:cxnSp>
        <p:nvCxnSpPr>
          <p:cNvPr id="650" name="Google Shape;650;p63"/>
          <p:cNvCxnSpPr/>
          <p:nvPr/>
        </p:nvCxnSpPr>
        <p:spPr>
          <a:xfrm flipH="1">
            <a:off x="6141246" y="1870001"/>
            <a:ext cx="503237" cy="360363"/>
          </a:xfrm>
          <a:prstGeom prst="straightConnector1">
            <a:avLst/>
          </a:prstGeom>
          <a:noFill/>
          <a:ln cap="flat" cmpd="sng" w="9525">
            <a:solidFill>
              <a:schemeClr val="dk1"/>
            </a:solidFill>
            <a:prstDash val="solid"/>
            <a:round/>
            <a:headEnd len="med" w="med" type="none"/>
            <a:tailEnd len="med" w="med" type="triangle"/>
          </a:ln>
        </p:spPr>
      </p:cxnSp>
      <p:cxnSp>
        <p:nvCxnSpPr>
          <p:cNvPr id="651" name="Google Shape;651;p63"/>
          <p:cNvCxnSpPr/>
          <p:nvPr/>
        </p:nvCxnSpPr>
        <p:spPr>
          <a:xfrm>
            <a:off x="5133183" y="3957564"/>
            <a:ext cx="574675" cy="288925"/>
          </a:xfrm>
          <a:prstGeom prst="straightConnector1">
            <a:avLst/>
          </a:prstGeom>
          <a:noFill/>
          <a:ln cap="flat" cmpd="sng" w="9525">
            <a:solidFill>
              <a:schemeClr val="dk1"/>
            </a:solidFill>
            <a:prstDash val="solid"/>
            <a:round/>
            <a:headEnd len="med" w="med" type="none"/>
            <a:tailEnd len="med" w="med" type="triangle"/>
          </a:ln>
        </p:spPr>
      </p:cxnSp>
      <p:cxnSp>
        <p:nvCxnSpPr>
          <p:cNvPr id="652" name="Google Shape;652;p63"/>
          <p:cNvCxnSpPr/>
          <p:nvPr/>
        </p:nvCxnSpPr>
        <p:spPr>
          <a:xfrm flipH="1">
            <a:off x="5923758" y="2012876"/>
            <a:ext cx="144463" cy="144463"/>
          </a:xfrm>
          <a:prstGeom prst="straightConnector1">
            <a:avLst/>
          </a:prstGeom>
          <a:noFill/>
          <a:ln cap="flat" cmpd="sng" w="9525">
            <a:solidFill>
              <a:schemeClr val="dk1"/>
            </a:solidFill>
            <a:prstDash val="solid"/>
            <a:round/>
            <a:headEnd len="med" w="med" type="none"/>
            <a:tailEnd len="med" w="med" type="none"/>
          </a:ln>
        </p:spPr>
      </p:cxnSp>
      <p:cxnSp>
        <p:nvCxnSpPr>
          <p:cNvPr id="653" name="Google Shape;653;p63"/>
          <p:cNvCxnSpPr/>
          <p:nvPr/>
        </p:nvCxnSpPr>
        <p:spPr>
          <a:xfrm flipH="1">
            <a:off x="5923758" y="2085901"/>
            <a:ext cx="288925" cy="287338"/>
          </a:xfrm>
          <a:prstGeom prst="straightConnector1">
            <a:avLst/>
          </a:prstGeom>
          <a:noFill/>
          <a:ln cap="flat" cmpd="sng" w="9525">
            <a:solidFill>
              <a:schemeClr val="dk1"/>
            </a:solidFill>
            <a:prstDash val="solid"/>
            <a:round/>
            <a:headEnd len="med" w="med" type="none"/>
            <a:tailEnd len="med" w="med" type="none"/>
          </a:ln>
        </p:spPr>
      </p:cxnSp>
      <p:cxnSp>
        <p:nvCxnSpPr>
          <p:cNvPr id="654" name="Google Shape;654;p63"/>
          <p:cNvCxnSpPr/>
          <p:nvPr/>
        </p:nvCxnSpPr>
        <p:spPr>
          <a:xfrm flipH="1">
            <a:off x="6141246" y="2157339"/>
            <a:ext cx="215900" cy="215900"/>
          </a:xfrm>
          <a:prstGeom prst="straightConnector1">
            <a:avLst/>
          </a:prstGeom>
          <a:noFill/>
          <a:ln cap="flat" cmpd="sng" w="9525">
            <a:solidFill>
              <a:schemeClr val="dk1"/>
            </a:solidFill>
            <a:prstDash val="solid"/>
            <a:round/>
            <a:headEnd len="med" w="med" type="none"/>
            <a:tailEnd len="med" w="med" type="none"/>
          </a:ln>
        </p:spPr>
      </p:cxnSp>
      <p:cxnSp>
        <p:nvCxnSpPr>
          <p:cNvPr id="655" name="Google Shape;655;p63"/>
          <p:cNvCxnSpPr/>
          <p:nvPr/>
        </p:nvCxnSpPr>
        <p:spPr>
          <a:xfrm flipH="1">
            <a:off x="6357146" y="2230364"/>
            <a:ext cx="142875" cy="142875"/>
          </a:xfrm>
          <a:prstGeom prst="straightConnector1">
            <a:avLst/>
          </a:prstGeom>
          <a:noFill/>
          <a:ln cap="flat" cmpd="sng" w="9525">
            <a:solidFill>
              <a:schemeClr val="dk1"/>
            </a:solidFill>
            <a:prstDash val="solid"/>
            <a:round/>
            <a:headEnd len="med" w="med" type="none"/>
            <a:tailEnd len="med" w="med" type="none"/>
          </a:ln>
        </p:spPr>
      </p:cxnSp>
      <p:cxnSp>
        <p:nvCxnSpPr>
          <p:cNvPr id="656" name="Google Shape;656;p63"/>
          <p:cNvCxnSpPr/>
          <p:nvPr/>
        </p:nvCxnSpPr>
        <p:spPr>
          <a:xfrm>
            <a:off x="5780883" y="4102026"/>
            <a:ext cx="142875" cy="287338"/>
          </a:xfrm>
          <a:prstGeom prst="straightConnector1">
            <a:avLst/>
          </a:prstGeom>
          <a:noFill/>
          <a:ln cap="flat" cmpd="sng" w="9525">
            <a:solidFill>
              <a:schemeClr val="dk1"/>
            </a:solidFill>
            <a:prstDash val="solid"/>
            <a:round/>
            <a:headEnd len="med" w="med" type="none"/>
            <a:tailEnd len="med" w="med" type="none"/>
          </a:ln>
        </p:spPr>
      </p:cxnSp>
      <p:cxnSp>
        <p:nvCxnSpPr>
          <p:cNvPr id="657" name="Google Shape;657;p63"/>
          <p:cNvCxnSpPr/>
          <p:nvPr/>
        </p:nvCxnSpPr>
        <p:spPr>
          <a:xfrm>
            <a:off x="5636421" y="4173464"/>
            <a:ext cx="144462" cy="288925"/>
          </a:xfrm>
          <a:prstGeom prst="straightConnector1">
            <a:avLst/>
          </a:prstGeom>
          <a:noFill/>
          <a:ln cap="flat" cmpd="sng" w="9525">
            <a:solidFill>
              <a:schemeClr val="dk1"/>
            </a:solidFill>
            <a:prstDash val="solid"/>
            <a:round/>
            <a:headEnd len="med" w="med" type="none"/>
            <a:tailEnd len="med" w="med" type="none"/>
          </a:ln>
        </p:spPr>
      </p:cxnSp>
      <p:cxnSp>
        <p:nvCxnSpPr>
          <p:cNvPr id="658" name="Google Shape;658;p63"/>
          <p:cNvCxnSpPr/>
          <p:nvPr/>
        </p:nvCxnSpPr>
        <p:spPr>
          <a:xfrm>
            <a:off x="5491958" y="4246489"/>
            <a:ext cx="101600" cy="203200"/>
          </a:xfrm>
          <a:prstGeom prst="straightConnector1">
            <a:avLst/>
          </a:prstGeom>
          <a:noFill/>
          <a:ln cap="flat" cmpd="sng" w="9525">
            <a:solidFill>
              <a:schemeClr val="dk1"/>
            </a:solidFill>
            <a:prstDash val="solid"/>
            <a:round/>
            <a:headEnd len="med" w="med" type="none"/>
            <a:tailEnd len="med" w="med" type="none"/>
          </a:ln>
        </p:spPr>
      </p:cxnSp>
      <p:sp>
        <p:nvSpPr>
          <p:cNvPr id="659" name="Google Shape;659;p63"/>
          <p:cNvSpPr/>
          <p:nvPr/>
        </p:nvSpPr>
        <p:spPr>
          <a:xfrm>
            <a:off x="6420805" y="1475529"/>
            <a:ext cx="652354" cy="6039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0" name="Google Shape;660;p63"/>
          <p:cNvSpPr/>
          <p:nvPr/>
        </p:nvSpPr>
        <p:spPr>
          <a:xfrm>
            <a:off x="4664517" y="3728593"/>
            <a:ext cx="652354" cy="6039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661" name="Google Shape;661;p63"/>
          <p:cNvCxnSpPr>
            <a:stCxn id="659" idx="1"/>
            <a:endCxn id="662" idx="3"/>
          </p:cNvCxnSpPr>
          <p:nvPr/>
        </p:nvCxnSpPr>
        <p:spPr>
          <a:xfrm flipH="1">
            <a:off x="3263005" y="1777525"/>
            <a:ext cx="3157800" cy="1066500"/>
          </a:xfrm>
          <a:prstGeom prst="bentConnector3">
            <a:avLst>
              <a:gd fmla="val 50001" name="adj1"/>
            </a:avLst>
          </a:prstGeom>
          <a:noFill/>
          <a:ln cap="flat" cmpd="sng" w="38100">
            <a:solidFill>
              <a:schemeClr val="accent1"/>
            </a:solidFill>
            <a:prstDash val="solid"/>
            <a:miter lim="800000"/>
            <a:headEnd len="sm" w="sm" type="none"/>
            <a:tailEnd len="med" w="med" type="triangle"/>
          </a:ln>
        </p:spPr>
      </p:cxnSp>
      <p:cxnSp>
        <p:nvCxnSpPr>
          <p:cNvPr id="663" name="Google Shape;663;p63"/>
          <p:cNvCxnSpPr>
            <a:stCxn id="660" idx="1"/>
            <a:endCxn id="664" idx="3"/>
          </p:cNvCxnSpPr>
          <p:nvPr/>
        </p:nvCxnSpPr>
        <p:spPr>
          <a:xfrm flipH="1">
            <a:off x="3265317" y="4030588"/>
            <a:ext cx="1399200" cy="600"/>
          </a:xfrm>
          <a:prstGeom prst="bentConnector3">
            <a:avLst>
              <a:gd fmla="val 49997" name="adj1"/>
            </a:avLst>
          </a:prstGeom>
          <a:noFill/>
          <a:ln cap="flat" cmpd="sng" w="38100">
            <a:solidFill>
              <a:schemeClr val="accent1"/>
            </a:solidFill>
            <a:prstDash val="solid"/>
            <a:miter lim="800000"/>
            <a:headEnd len="sm" w="sm" type="none"/>
            <a:tailEnd len="med" w="med" type="triangle"/>
          </a:ln>
        </p:spPr>
      </p:cxnSp>
      <p:sp>
        <p:nvSpPr>
          <p:cNvPr id="662" name="Google Shape;662;p63"/>
          <p:cNvSpPr txBox="1"/>
          <p:nvPr/>
        </p:nvSpPr>
        <p:spPr>
          <a:xfrm>
            <a:off x="583593" y="2593837"/>
            <a:ext cx="2679320"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本该接受却拒绝</a:t>
            </a:r>
            <a:endParaRPr b="1" sz="2800">
              <a:solidFill>
                <a:schemeClr val="dk1"/>
              </a:solidFill>
              <a:latin typeface="Arial"/>
              <a:ea typeface="Arial"/>
              <a:cs typeface="Arial"/>
              <a:sym typeface="Arial"/>
            </a:endParaRPr>
          </a:p>
        </p:txBody>
      </p:sp>
      <p:sp>
        <p:nvSpPr>
          <p:cNvPr id="664" name="Google Shape;664;p63"/>
          <p:cNvSpPr txBox="1"/>
          <p:nvPr/>
        </p:nvSpPr>
        <p:spPr>
          <a:xfrm>
            <a:off x="586086" y="3780524"/>
            <a:ext cx="2679320"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本该拒绝却接受</a:t>
            </a:r>
            <a:endParaRPr b="1" sz="2800">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pic>
        <p:nvPicPr>
          <p:cNvPr id="670" name="Google Shape;670;p64"/>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71" name="Google Shape;671;p64"/>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2" name="Google Shape;672;p64"/>
          <p:cNvSpPr txBox="1"/>
          <p:nvPr/>
        </p:nvSpPr>
        <p:spPr>
          <a:xfrm>
            <a:off x="527155"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统计检验的原则</a:t>
            </a:r>
            <a:endParaRPr sz="2800">
              <a:solidFill>
                <a:schemeClr val="dk1"/>
              </a:solidFill>
              <a:latin typeface="Arial"/>
              <a:ea typeface="Arial"/>
              <a:cs typeface="Arial"/>
              <a:sym typeface="Arial"/>
            </a:endParaRPr>
          </a:p>
        </p:txBody>
      </p:sp>
      <p:sp>
        <p:nvSpPr>
          <p:cNvPr id="673" name="Google Shape;673;p64"/>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674" name="Google Shape;674;p64"/>
          <p:cNvSpPr txBox="1"/>
          <p:nvPr/>
        </p:nvSpPr>
        <p:spPr>
          <a:xfrm>
            <a:off x="527155" y="1370509"/>
            <a:ext cx="7835400" cy="2146731"/>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统计检验是基于 “小概率事件实际不可能性原理”来否定H0　，但在</a:t>
            </a:r>
            <a:r>
              <a:rPr b="1" lang="zh-CN" sz="1800">
                <a:solidFill>
                  <a:srgbClr val="595959"/>
                </a:solidFill>
                <a:latin typeface="Arial"/>
                <a:ea typeface="Arial"/>
                <a:cs typeface="Arial"/>
                <a:sym typeface="Arial"/>
              </a:rPr>
              <a:t>一次试验中小概率事件并不是绝对不会发生的</a:t>
            </a:r>
            <a:r>
              <a:rPr lang="zh-CN" sz="1800">
                <a:solidFill>
                  <a:srgbClr val="595959"/>
                </a:solidFill>
                <a:latin typeface="Arial"/>
                <a:ea typeface="Arial"/>
                <a:cs typeface="Arial"/>
                <a:sym typeface="Arial"/>
              </a:rPr>
              <a:t>。如果我们抽得一个样本，它虽然来自与H0 对应的抽样总体，但计算所得的统计量却落入了否定域中，因而否定了H0，于是犯了Ⅰ型错误。发生第Ⅰ类错误的概率也常被用于检验结论的可靠性度量，假设检验中犯的第Ⅰ类错误的概率被称为显著性水平，记为α。 </a:t>
            </a:r>
            <a:endParaRPr/>
          </a:p>
        </p:txBody>
      </p:sp>
      <p:sp>
        <p:nvSpPr>
          <p:cNvPr id="675" name="Google Shape;675;p64"/>
          <p:cNvSpPr txBox="1"/>
          <p:nvPr/>
        </p:nvSpPr>
        <p:spPr>
          <a:xfrm>
            <a:off x="2090215" y="4198621"/>
            <a:ext cx="1351356" cy="430887"/>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
        <p:nvSpPr>
          <p:cNvPr id="676" name="Google Shape;676;p64"/>
          <p:cNvSpPr txBox="1"/>
          <p:nvPr/>
        </p:nvSpPr>
        <p:spPr>
          <a:xfrm>
            <a:off x="3853235" y="4184667"/>
            <a:ext cx="1351356" cy="430887"/>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
        <p:nvSpPr>
          <p:cNvPr id="677" name="Google Shape;677;p64"/>
          <p:cNvSpPr txBox="1"/>
          <p:nvPr/>
        </p:nvSpPr>
        <p:spPr>
          <a:xfrm>
            <a:off x="5616255" y="4184666"/>
            <a:ext cx="1351356" cy="430887"/>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
        <p:nvSpPr>
          <p:cNvPr id="678" name="Google Shape;678;p64"/>
          <p:cNvSpPr txBox="1"/>
          <p:nvPr/>
        </p:nvSpPr>
        <p:spPr>
          <a:xfrm>
            <a:off x="527155" y="3632871"/>
            <a:ext cx="2679320" cy="469349"/>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600">
                <a:solidFill>
                  <a:schemeClr val="dk1"/>
                </a:solidFill>
                <a:latin typeface="Arial"/>
                <a:ea typeface="Arial"/>
                <a:cs typeface="Arial"/>
                <a:sym typeface="Arial"/>
              </a:rPr>
              <a:t>常用显著性水平：</a:t>
            </a:r>
            <a:endParaRPr b="1" sz="2600">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pic>
        <p:nvPicPr>
          <p:cNvPr id="684" name="Google Shape;684;p65"/>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85" name="Google Shape;685;p6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6" name="Google Shape;686;p65"/>
          <p:cNvSpPr txBox="1"/>
          <p:nvPr/>
        </p:nvSpPr>
        <p:spPr>
          <a:xfrm>
            <a:off x="527155"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统计检验的原则</a:t>
            </a:r>
            <a:endParaRPr sz="2800">
              <a:solidFill>
                <a:schemeClr val="dk1"/>
              </a:solidFill>
              <a:latin typeface="Arial"/>
              <a:ea typeface="Arial"/>
              <a:cs typeface="Arial"/>
              <a:sym typeface="Arial"/>
            </a:endParaRPr>
          </a:p>
        </p:txBody>
      </p:sp>
      <p:sp>
        <p:nvSpPr>
          <p:cNvPr id="687" name="Google Shape;687;p65"/>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688" name="Google Shape;688;p65"/>
          <p:cNvSpPr txBox="1"/>
          <p:nvPr/>
        </p:nvSpPr>
        <p:spPr>
          <a:xfrm>
            <a:off x="527155" y="1370509"/>
            <a:ext cx="7835400" cy="2146731"/>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Ⅱ型错误概率β值的</a:t>
            </a:r>
            <a:r>
              <a:rPr b="1" lang="zh-CN" sz="1800">
                <a:solidFill>
                  <a:srgbClr val="595959"/>
                </a:solidFill>
                <a:latin typeface="Arial"/>
                <a:ea typeface="Arial"/>
                <a:cs typeface="Arial"/>
                <a:sym typeface="Arial"/>
              </a:rPr>
              <a:t>大小较难确切估计</a:t>
            </a:r>
            <a:r>
              <a:rPr lang="zh-CN" sz="1800">
                <a:solidFill>
                  <a:srgbClr val="595959"/>
                </a:solidFill>
                <a:latin typeface="Arial"/>
                <a:ea typeface="Arial"/>
                <a:cs typeface="Arial"/>
                <a:sym typeface="Arial"/>
              </a:rPr>
              <a:t>， 它只有与特定的HA结合起来才有意义。一般与显著水平α、原总体的标准差σ、样本含量n、 以及相互比较的两样本所属总体平均数之差μ1-μ2等因素有关。在其它因素确定时，α值越小，β越大；反之，α值越大， β值越小；样本含量及μ1-μ2 越大、均数标准误σ越小，β值越小。 </a:t>
            </a:r>
            <a:endParaRPr/>
          </a:p>
        </p:txBody>
      </p:sp>
      <p:pic>
        <p:nvPicPr>
          <p:cNvPr id="689" name="Google Shape;689;p65"/>
          <p:cNvPicPr preferRelativeResize="0"/>
          <p:nvPr/>
        </p:nvPicPr>
        <p:blipFill rotWithShape="1">
          <a:blip r:embed="rId4">
            <a:alphaModFix/>
          </a:blip>
          <a:srcRect b="0" l="0" r="0" t="0"/>
          <a:stretch/>
        </p:blipFill>
        <p:spPr>
          <a:xfrm>
            <a:off x="0" y="3882934"/>
            <a:ext cx="9144000" cy="126215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4" name="Shape 694"/>
        <p:cNvGrpSpPr/>
        <p:nvPr/>
      </p:nvGrpSpPr>
      <p:grpSpPr>
        <a:xfrm>
          <a:off x="0" y="0"/>
          <a:ext cx="0" cy="0"/>
          <a:chOff x="0" y="0"/>
          <a:chExt cx="0" cy="0"/>
        </a:xfrm>
      </p:grpSpPr>
      <p:pic>
        <p:nvPicPr>
          <p:cNvPr id="695" name="Google Shape;695;p66"/>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696" name="Google Shape;696;p6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66"/>
          <p:cNvSpPr txBox="1"/>
          <p:nvPr/>
        </p:nvSpPr>
        <p:spPr>
          <a:xfrm>
            <a:off x="527155"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检验统计量</a:t>
            </a:r>
            <a:endParaRPr sz="2800">
              <a:solidFill>
                <a:schemeClr val="dk1"/>
              </a:solidFill>
              <a:latin typeface="Arial"/>
              <a:ea typeface="Arial"/>
              <a:cs typeface="Arial"/>
              <a:sym typeface="Arial"/>
            </a:endParaRPr>
          </a:p>
        </p:txBody>
      </p:sp>
      <p:sp>
        <p:nvSpPr>
          <p:cNvPr id="698" name="Google Shape;698;p66"/>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699" name="Google Shape;699;p66"/>
          <p:cNvSpPr txBox="1"/>
          <p:nvPr/>
        </p:nvSpPr>
        <p:spPr>
          <a:xfrm>
            <a:off x="507742" y="1616168"/>
            <a:ext cx="7835400" cy="2562230"/>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根据样本观测结果计算得到的，并据以对原假设和备择假设做出决策的某个样本统计量，称为</a:t>
            </a:r>
            <a:r>
              <a:rPr b="1" lang="zh-CN" sz="1800">
                <a:solidFill>
                  <a:srgbClr val="595959"/>
                </a:solidFill>
                <a:latin typeface="Arial"/>
                <a:ea typeface="Arial"/>
                <a:cs typeface="Arial"/>
                <a:sym typeface="Arial"/>
              </a:rPr>
              <a:t>检验统计量</a:t>
            </a:r>
            <a:r>
              <a:rPr lang="zh-CN" sz="1800">
                <a:solidFill>
                  <a:srgbClr val="595959"/>
                </a:solidFill>
                <a:latin typeface="Arial"/>
                <a:ea typeface="Arial"/>
                <a:cs typeface="Arial"/>
                <a:sym typeface="Arial"/>
              </a:rPr>
              <a:t>。</a:t>
            </a:r>
            <a:endParaRPr/>
          </a:p>
          <a:p>
            <a:pPr indent="0" lvl="0" marL="0" marR="0" rtl="0" algn="l">
              <a:lnSpc>
                <a:spcPct val="150000"/>
              </a:lnSpc>
              <a:spcBef>
                <a:spcPts val="0"/>
              </a:spcBef>
              <a:spcAft>
                <a:spcPts val="0"/>
              </a:spcAft>
              <a:buNone/>
            </a:pPr>
            <a:r>
              <a:t/>
            </a:r>
            <a:endParaRPr sz="18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检验统计量实际上是总体参数的</a:t>
            </a:r>
            <a:r>
              <a:rPr b="1" lang="zh-CN" sz="1800">
                <a:solidFill>
                  <a:srgbClr val="595959"/>
                </a:solidFill>
                <a:latin typeface="Arial"/>
                <a:ea typeface="Arial"/>
                <a:cs typeface="Arial"/>
                <a:sym typeface="Arial"/>
              </a:rPr>
              <a:t>点估计量</a:t>
            </a:r>
            <a:r>
              <a:rPr lang="zh-CN" sz="1800">
                <a:solidFill>
                  <a:srgbClr val="595959"/>
                </a:solidFill>
                <a:latin typeface="Arial"/>
                <a:ea typeface="Arial"/>
                <a:cs typeface="Arial"/>
                <a:sym typeface="Arial"/>
              </a:rPr>
              <a:t>，但点估计量并不能直接作为检验的统计量。只有将其标准化后，才能用于度量它与原假设的参数值之间的差异程度。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pic>
        <p:nvPicPr>
          <p:cNvPr id="705" name="Google Shape;705;p67"/>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06" name="Google Shape;706;p67"/>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7" name="Google Shape;707;p67"/>
          <p:cNvSpPr txBox="1"/>
          <p:nvPr/>
        </p:nvSpPr>
        <p:spPr>
          <a:xfrm>
            <a:off x="527155"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检验统计量</a:t>
            </a:r>
            <a:endParaRPr sz="2800">
              <a:solidFill>
                <a:schemeClr val="dk1"/>
              </a:solidFill>
              <a:latin typeface="Arial"/>
              <a:ea typeface="Arial"/>
              <a:cs typeface="Arial"/>
              <a:sym typeface="Arial"/>
            </a:endParaRPr>
          </a:p>
        </p:txBody>
      </p:sp>
      <p:sp>
        <p:nvSpPr>
          <p:cNvPr id="708" name="Google Shape;708;p67"/>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709" name="Google Shape;709;p67"/>
          <p:cNvSpPr txBox="1"/>
          <p:nvPr/>
        </p:nvSpPr>
        <p:spPr>
          <a:xfrm>
            <a:off x="507742" y="1505237"/>
            <a:ext cx="7835400" cy="2097808"/>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对点估计量标准化的依据则是：①原假设为真；②点估计量的抽样分布。</a:t>
            </a:r>
            <a:endParaRPr/>
          </a:p>
          <a:p>
            <a:pPr indent="0" lvl="0" marL="0" marR="0" rtl="0" algn="l">
              <a:lnSpc>
                <a:spcPct val="150000"/>
              </a:lnSpc>
              <a:spcBef>
                <a:spcPts val="0"/>
              </a:spcBef>
              <a:spcAft>
                <a:spcPts val="0"/>
              </a:spcAft>
              <a:buNone/>
            </a:pPr>
            <a:r>
              <a:t/>
            </a:r>
            <a:endParaRPr sz="18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实际上，假设检验中所有的检验统计量都是标准化检验统计量，它反映了点估计量与假设的总体参数相比相差多少个标准差。为叙述方便，通常将标准化检验统计量简称为检验统计量。 </a:t>
            </a:r>
            <a:endParaRPr/>
          </a:p>
        </p:txBody>
      </p:sp>
      <p:sp>
        <p:nvSpPr>
          <p:cNvPr id="710" name="Google Shape;710;p67"/>
          <p:cNvSpPr txBox="1"/>
          <p:nvPr/>
        </p:nvSpPr>
        <p:spPr>
          <a:xfrm>
            <a:off x="1048490" y="3853405"/>
            <a:ext cx="6753903" cy="647485"/>
          </a:xfrm>
          <a:prstGeom prst="rect">
            <a:avLst/>
          </a:pr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1800">
                <a:latin typeface="Calibri"/>
                <a:ea typeface="Calibri"/>
                <a:cs typeface="Calibri"/>
                <a:sym typeface="Calibri"/>
              </a:rPr>
              <a:t>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Google Shape;716;p6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17" name="Google Shape;717;p6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8" name="Google Shape;718;p68"/>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假设检验流程</a:t>
            </a:r>
            <a:endParaRPr sz="2800">
              <a:solidFill>
                <a:schemeClr val="dk1"/>
              </a:solidFill>
              <a:latin typeface="Arial"/>
              <a:ea typeface="Arial"/>
              <a:cs typeface="Arial"/>
              <a:sym typeface="Arial"/>
            </a:endParaRPr>
          </a:p>
        </p:txBody>
      </p:sp>
      <p:sp>
        <p:nvSpPr>
          <p:cNvPr id="719" name="Google Shape;719;p68"/>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720" name="Google Shape;720;p68"/>
          <p:cNvPicPr preferRelativeResize="0"/>
          <p:nvPr/>
        </p:nvPicPr>
        <p:blipFill rotWithShape="1">
          <a:blip r:embed="rId4">
            <a:alphaModFix/>
          </a:blip>
          <a:srcRect b="0" l="0" r="0" t="0"/>
          <a:stretch/>
        </p:blipFill>
        <p:spPr>
          <a:xfrm>
            <a:off x="116186" y="1505237"/>
            <a:ext cx="8606404" cy="329347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pic>
        <p:nvPicPr>
          <p:cNvPr id="726" name="Google Shape;726;p6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27" name="Google Shape;727;p6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8" name="Google Shape;728;p69"/>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假设检验流程</a:t>
            </a:r>
            <a:endParaRPr sz="2800">
              <a:solidFill>
                <a:schemeClr val="dk1"/>
              </a:solidFill>
              <a:latin typeface="Arial"/>
              <a:ea typeface="Arial"/>
              <a:cs typeface="Arial"/>
              <a:sym typeface="Arial"/>
            </a:endParaRPr>
          </a:p>
        </p:txBody>
      </p:sp>
      <p:sp>
        <p:nvSpPr>
          <p:cNvPr id="729" name="Google Shape;729;p69"/>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730" name="Google Shape;730;p69"/>
          <p:cNvPicPr preferRelativeResize="0"/>
          <p:nvPr/>
        </p:nvPicPr>
        <p:blipFill rotWithShape="1">
          <a:blip r:embed="rId4">
            <a:alphaModFix/>
          </a:blip>
          <a:srcRect b="0" l="0" r="0" t="0"/>
          <a:stretch/>
        </p:blipFill>
        <p:spPr>
          <a:xfrm>
            <a:off x="3327786" y="346659"/>
            <a:ext cx="4939190" cy="4402519"/>
          </a:xfrm>
          <a:prstGeom prst="rect">
            <a:avLst/>
          </a:prstGeom>
          <a:noFill/>
          <a:ln>
            <a:noFill/>
          </a:ln>
        </p:spPr>
      </p:pic>
      <p:sp>
        <p:nvSpPr>
          <p:cNvPr id="731" name="Google Shape;731;p69"/>
          <p:cNvSpPr txBox="1"/>
          <p:nvPr/>
        </p:nvSpPr>
        <p:spPr>
          <a:xfrm>
            <a:off x="751096" y="2547918"/>
            <a:ext cx="2030827"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4200">
                <a:solidFill>
                  <a:schemeClr val="dk1"/>
                </a:solidFill>
                <a:latin typeface="Arial"/>
                <a:ea typeface="Arial"/>
                <a:cs typeface="Arial"/>
                <a:sym typeface="Arial"/>
              </a:rPr>
              <a:t>流程图</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pic>
        <p:nvPicPr>
          <p:cNvPr id="737" name="Google Shape;737;p70"/>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38" name="Google Shape;738;p70"/>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9" name="Google Shape;739;p70"/>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假设检验例题</a:t>
            </a:r>
            <a:endParaRPr sz="2800">
              <a:solidFill>
                <a:schemeClr val="dk1"/>
              </a:solidFill>
              <a:latin typeface="Arial"/>
              <a:ea typeface="Arial"/>
              <a:cs typeface="Arial"/>
              <a:sym typeface="Arial"/>
            </a:endParaRPr>
          </a:p>
        </p:txBody>
      </p:sp>
      <p:sp>
        <p:nvSpPr>
          <p:cNvPr id="740" name="Google Shape;740;p70"/>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741" name="Google Shape;741;p70"/>
          <p:cNvSpPr txBox="1"/>
          <p:nvPr/>
        </p:nvSpPr>
        <p:spPr>
          <a:xfrm>
            <a:off x="507742" y="1505237"/>
            <a:ext cx="7835400" cy="1266812"/>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28418B"/>
                </a:solidFill>
                <a:latin typeface="Arial"/>
                <a:ea typeface="Arial"/>
                <a:cs typeface="Arial"/>
                <a:sym typeface="Arial"/>
              </a:rPr>
              <a:t>【例】</a:t>
            </a:r>
            <a:r>
              <a:rPr lang="zh-CN" sz="1800">
                <a:solidFill>
                  <a:srgbClr val="595959"/>
                </a:solidFill>
                <a:latin typeface="Arial"/>
                <a:ea typeface="Arial"/>
                <a:cs typeface="Arial"/>
                <a:sym typeface="Arial"/>
              </a:rPr>
              <a:t>由统计资料得知，2007年某地新生儿的平均体重为3190克，标准差为80，现从 2008年的新生儿中随机抽取100个，测得其平均体重为3210克，问2008年的新生儿与2007年相比，体重有无显著差异（α＝0.05）。 </a:t>
            </a:r>
            <a:endParaRPr/>
          </a:p>
        </p:txBody>
      </p:sp>
      <p:pic>
        <p:nvPicPr>
          <p:cNvPr descr="https://ss1.bdstatic.com/70cFuXSh_Q1YnxGkpoWK1HF6hhy/it/u=1327189569,3821575302&amp;fm=27&amp;gp=0.jpg" id="742" name="Google Shape;742;p70"/>
          <p:cNvPicPr preferRelativeResize="0"/>
          <p:nvPr/>
        </p:nvPicPr>
        <p:blipFill rotWithShape="1">
          <a:blip r:embed="rId4">
            <a:alphaModFix/>
          </a:blip>
          <a:srcRect b="0" l="0" r="0" t="0"/>
          <a:stretch/>
        </p:blipFill>
        <p:spPr>
          <a:xfrm>
            <a:off x="6066241" y="3145452"/>
            <a:ext cx="3077759" cy="190137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Google Shape;748;p7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49" name="Google Shape;749;p7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0" name="Google Shape;750;p71"/>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假设检验例题</a:t>
            </a:r>
            <a:endParaRPr sz="2800">
              <a:solidFill>
                <a:schemeClr val="dk1"/>
              </a:solidFill>
              <a:latin typeface="Arial"/>
              <a:ea typeface="Arial"/>
              <a:cs typeface="Arial"/>
              <a:sym typeface="Arial"/>
            </a:endParaRPr>
          </a:p>
        </p:txBody>
      </p:sp>
      <p:sp>
        <p:nvSpPr>
          <p:cNvPr id="751" name="Google Shape;751;p71"/>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pic>
        <p:nvPicPr>
          <p:cNvPr id="752" name="Google Shape;752;p71"/>
          <p:cNvPicPr preferRelativeResize="0"/>
          <p:nvPr/>
        </p:nvPicPr>
        <p:blipFill rotWithShape="1">
          <a:blip r:embed="rId4">
            <a:alphaModFix/>
          </a:blip>
          <a:srcRect b="0" l="0" r="0" t="0"/>
          <a:stretch/>
        </p:blipFill>
        <p:spPr>
          <a:xfrm>
            <a:off x="507657" y="1421527"/>
            <a:ext cx="6640030" cy="3376218"/>
          </a:xfrm>
          <a:prstGeom prst="rect">
            <a:avLst/>
          </a:prstGeom>
          <a:noFill/>
          <a:ln>
            <a:noFill/>
          </a:ln>
        </p:spPr>
      </p:pic>
      <p:sp>
        <p:nvSpPr>
          <p:cNvPr id="753" name="Google Shape;753;p71"/>
          <p:cNvSpPr/>
          <p:nvPr/>
        </p:nvSpPr>
        <p:spPr>
          <a:xfrm>
            <a:off x="609116" y="4170604"/>
            <a:ext cx="2805415" cy="603991"/>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754" name="Google Shape;754;p71"/>
          <p:cNvCxnSpPr>
            <a:stCxn id="753" idx="0"/>
            <a:endCxn id="755" idx="2"/>
          </p:cNvCxnSpPr>
          <p:nvPr/>
        </p:nvCxnSpPr>
        <p:spPr>
          <a:xfrm rot="-5400000">
            <a:off x="4474524" y="1035904"/>
            <a:ext cx="672000" cy="5597400"/>
          </a:xfrm>
          <a:prstGeom prst="bentConnector3">
            <a:avLst>
              <a:gd fmla="val 50003" name="adj1"/>
            </a:avLst>
          </a:prstGeom>
          <a:noFill/>
          <a:ln cap="flat" cmpd="sng" w="38100">
            <a:solidFill>
              <a:schemeClr val="accent1"/>
            </a:solidFill>
            <a:prstDash val="solid"/>
            <a:miter lim="800000"/>
            <a:headEnd len="sm" w="sm" type="none"/>
            <a:tailEnd len="med" w="med" type="triangle"/>
          </a:ln>
        </p:spPr>
      </p:cxnSp>
      <p:sp>
        <p:nvSpPr>
          <p:cNvPr id="755" name="Google Shape;755;p71"/>
          <p:cNvSpPr/>
          <p:nvPr/>
        </p:nvSpPr>
        <p:spPr>
          <a:xfrm>
            <a:off x="6907624" y="2975347"/>
            <a:ext cx="1402998"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拒绝H</a:t>
            </a:r>
            <a:r>
              <a:rPr lang="zh-CN" sz="1400">
                <a:solidFill>
                  <a:schemeClr val="dk1"/>
                </a:solidFill>
                <a:latin typeface="Arial"/>
                <a:ea typeface="Arial"/>
                <a:cs typeface="Arial"/>
                <a:sym typeface="Arial"/>
              </a:rPr>
              <a:t>0</a:t>
            </a:r>
            <a:r>
              <a:rPr lang="zh-CN"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p:txBody>
      </p:sp>
      <p:pic>
        <p:nvPicPr>
          <p:cNvPr id="756" name="Google Shape;756;p71"/>
          <p:cNvPicPr preferRelativeResize="0"/>
          <p:nvPr/>
        </p:nvPicPr>
        <p:blipFill rotWithShape="1">
          <a:blip r:embed="rId5">
            <a:alphaModFix/>
          </a:blip>
          <a:srcRect b="0" l="0" r="0" t="0"/>
          <a:stretch/>
        </p:blipFill>
        <p:spPr>
          <a:xfrm>
            <a:off x="5584783" y="915771"/>
            <a:ext cx="2024340" cy="195565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pic>
        <p:nvPicPr>
          <p:cNvPr id="172" name="Google Shape;172;p27"/>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173" name="Google Shape;173;p27"/>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27"/>
          <p:cNvSpPr txBox="1"/>
          <p:nvPr/>
        </p:nvSpPr>
        <p:spPr>
          <a:xfrm>
            <a:off x="864231" y="774374"/>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 辛普森悖论</a:t>
            </a:r>
            <a:endParaRPr sz="2800">
              <a:solidFill>
                <a:schemeClr val="dk1"/>
              </a:solidFill>
              <a:latin typeface="Arial"/>
              <a:ea typeface="Arial"/>
              <a:cs typeface="Arial"/>
              <a:sym typeface="Arial"/>
            </a:endParaRPr>
          </a:p>
        </p:txBody>
      </p:sp>
      <p:sp>
        <p:nvSpPr>
          <p:cNvPr id="175" name="Google Shape;175;p27"/>
          <p:cNvSpPr txBox="1"/>
          <p:nvPr/>
        </p:nvSpPr>
        <p:spPr>
          <a:xfrm>
            <a:off x="1048274" y="3807598"/>
            <a:ext cx="7550408" cy="900236"/>
          </a:xfrm>
          <a:prstGeom prst="rect">
            <a:avLst/>
          </a:prstGeom>
          <a:noFill/>
          <a:ln>
            <a:noFill/>
          </a:ln>
        </p:spPr>
        <p:txBody>
          <a:bodyPr anchorCtr="0" anchor="t" bIns="34275" lIns="68550" spcFirstLastPara="1" rIns="68550" wrap="square" tIns="34275">
            <a:noAutofit/>
          </a:bodyPr>
          <a:lstStyle/>
          <a:p>
            <a:pPr indent="-285750" lvl="0" marL="28575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各个学院男生录取率高于女生</a:t>
            </a:r>
            <a:endParaRPr sz="1800">
              <a:solidFill>
                <a:srgbClr val="595959"/>
              </a:solidFill>
              <a:latin typeface="Arial"/>
              <a:ea typeface="Arial"/>
              <a:cs typeface="Arial"/>
              <a:sym typeface="Arial"/>
            </a:endParaRPr>
          </a:p>
          <a:p>
            <a:pPr indent="-285750" lvl="0" marL="28575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总体来说女生录取率远远高于男生录取率</a:t>
            </a:r>
            <a:endParaRPr sz="1800">
              <a:solidFill>
                <a:srgbClr val="595959"/>
              </a:solidFill>
              <a:latin typeface="Arial"/>
              <a:ea typeface="Arial"/>
              <a:cs typeface="Arial"/>
              <a:sym typeface="Arial"/>
            </a:endParaRPr>
          </a:p>
        </p:txBody>
      </p:sp>
      <p:pic>
        <p:nvPicPr>
          <p:cNvPr descr="http://www.appadhoc.com/blog/wp-content/uploads/2016/11/ab1.png" id="176" name="Google Shape;176;p27"/>
          <p:cNvPicPr preferRelativeResize="0"/>
          <p:nvPr/>
        </p:nvPicPr>
        <p:blipFill rotWithShape="1">
          <a:blip r:embed="rId4">
            <a:alphaModFix/>
          </a:blip>
          <a:srcRect b="0" l="0" r="0" t="0"/>
          <a:stretch/>
        </p:blipFill>
        <p:spPr>
          <a:xfrm>
            <a:off x="1381608" y="1544485"/>
            <a:ext cx="6301645" cy="1978642"/>
          </a:xfrm>
          <a:prstGeom prst="rect">
            <a:avLst/>
          </a:prstGeom>
          <a:noFill/>
          <a:ln>
            <a:noFill/>
          </a:ln>
          <a:effectLst>
            <a:outerShdw blurRad="292100" rotWithShape="0" algn="tl" dir="2700000" dist="139700">
              <a:srgbClr val="333333">
                <a:alpha val="64705"/>
              </a:srgbClr>
            </a:outerShdw>
          </a:effectLst>
        </p:spPr>
      </p:pic>
      <p:sp>
        <p:nvSpPr>
          <p:cNvPr id="177" name="Google Shape;177;p27"/>
          <p:cNvSpPr/>
          <p:nvPr/>
        </p:nvSpPr>
        <p:spPr>
          <a:xfrm>
            <a:off x="5042647" y="2092405"/>
            <a:ext cx="443753" cy="1426108"/>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 name="Google Shape;178;p27"/>
          <p:cNvSpPr/>
          <p:nvPr/>
        </p:nvSpPr>
        <p:spPr>
          <a:xfrm>
            <a:off x="3154806" y="2092405"/>
            <a:ext cx="443753" cy="1426108"/>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27"/>
          <p:cNvSpPr txBox="1"/>
          <p:nvPr/>
        </p:nvSpPr>
        <p:spPr>
          <a:xfrm>
            <a:off x="4131012" y="2455723"/>
            <a:ext cx="4467670" cy="557963"/>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b="1" lang="zh-CN" sz="2400">
                <a:solidFill>
                  <a:srgbClr val="28418B"/>
                </a:solidFill>
                <a:latin typeface="Arial"/>
                <a:ea typeface="Arial"/>
                <a:cs typeface="Arial"/>
                <a:sym typeface="Arial"/>
              </a:rPr>
              <a:t>VS</a:t>
            </a:r>
            <a:endParaRPr/>
          </a:p>
        </p:txBody>
      </p:sp>
      <p:sp>
        <p:nvSpPr>
          <p:cNvPr id="180" name="Google Shape;180;p27"/>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pic>
        <p:nvPicPr>
          <p:cNvPr id="762" name="Google Shape;762;p7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63" name="Google Shape;763;p7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4" name="Google Shape;764;p72"/>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利用P值进行决策</a:t>
            </a:r>
            <a:endParaRPr sz="2800">
              <a:solidFill>
                <a:schemeClr val="dk1"/>
              </a:solidFill>
              <a:latin typeface="Arial"/>
              <a:ea typeface="Arial"/>
              <a:cs typeface="Arial"/>
              <a:sym typeface="Arial"/>
            </a:endParaRPr>
          </a:p>
        </p:txBody>
      </p:sp>
      <p:sp>
        <p:nvSpPr>
          <p:cNvPr id="765" name="Google Shape;765;p72"/>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766" name="Google Shape;766;p72"/>
          <p:cNvSpPr txBox="1"/>
          <p:nvPr/>
        </p:nvSpPr>
        <p:spPr>
          <a:xfrm>
            <a:off x="507742" y="1505237"/>
            <a:ext cx="7835400" cy="2928805"/>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如果原假设H0为真，所得到的样本结果</a:t>
            </a:r>
            <a:r>
              <a:rPr b="1" lang="zh-CN" sz="1800">
                <a:solidFill>
                  <a:srgbClr val="595959"/>
                </a:solidFill>
                <a:latin typeface="Arial"/>
                <a:ea typeface="Arial"/>
                <a:cs typeface="Arial"/>
                <a:sym typeface="Arial"/>
              </a:rPr>
              <a:t>会像实际观测结果那么极端或更极端的概率</a:t>
            </a:r>
            <a:r>
              <a:rPr lang="zh-CN" sz="1800">
                <a:solidFill>
                  <a:srgbClr val="595959"/>
                </a:solidFill>
                <a:latin typeface="Arial"/>
                <a:ea typeface="Arial"/>
                <a:cs typeface="Arial"/>
                <a:sym typeface="Arial"/>
              </a:rPr>
              <a:t>，称为P值，也称为观察到的显著性水平。 </a:t>
            </a:r>
            <a:endParaRPr/>
          </a:p>
          <a:p>
            <a:pPr indent="0" lvl="0" marL="0" marR="0" rtl="0" algn="l">
              <a:lnSpc>
                <a:spcPct val="150000"/>
              </a:lnSpc>
              <a:spcBef>
                <a:spcPts val="0"/>
              </a:spcBef>
              <a:spcAft>
                <a:spcPts val="0"/>
              </a:spcAft>
              <a:buNone/>
            </a:pPr>
            <a:r>
              <a:t/>
            </a:r>
            <a:endParaRPr sz="18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P 值与原假设的对或错的概率无关，它是关于数据的概率。P 值告诉我们：在某个总体的许多样本中，某一类数据出现的经常程度。也就是说，P 值是当原假设正确时，得到所观测的数据的概率。 </a:t>
            </a:r>
            <a:endParaRPr/>
          </a:p>
          <a:p>
            <a:pPr indent="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pic>
        <p:nvPicPr>
          <p:cNvPr id="772" name="Google Shape;772;p7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73" name="Google Shape;773;p7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4" name="Google Shape;774;p73"/>
          <p:cNvSpPr txBox="1"/>
          <p:nvPr/>
        </p:nvSpPr>
        <p:spPr>
          <a:xfrm>
            <a:off x="507657" y="754750"/>
            <a:ext cx="299699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利用P值进行决策</a:t>
            </a:r>
            <a:endParaRPr sz="2800">
              <a:solidFill>
                <a:schemeClr val="dk1"/>
              </a:solidFill>
              <a:latin typeface="Arial"/>
              <a:ea typeface="Arial"/>
              <a:cs typeface="Arial"/>
              <a:sym typeface="Arial"/>
            </a:endParaRPr>
          </a:p>
        </p:txBody>
      </p:sp>
      <p:sp>
        <p:nvSpPr>
          <p:cNvPr id="775" name="Google Shape;775;p73"/>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假设检验</a:t>
            </a:r>
            <a:endParaRPr sz="1600">
              <a:solidFill>
                <a:srgbClr val="28418B"/>
              </a:solidFill>
              <a:latin typeface="Arial"/>
              <a:ea typeface="Arial"/>
              <a:cs typeface="Arial"/>
              <a:sym typeface="Arial"/>
            </a:endParaRPr>
          </a:p>
        </p:txBody>
      </p:sp>
      <p:sp>
        <p:nvSpPr>
          <p:cNvPr id="776" name="Google Shape;776;p73"/>
          <p:cNvSpPr txBox="1"/>
          <p:nvPr/>
        </p:nvSpPr>
        <p:spPr>
          <a:xfrm>
            <a:off x="507742" y="1505237"/>
            <a:ext cx="7835400" cy="3393227"/>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1600">
                <a:solidFill>
                  <a:srgbClr val="595959"/>
                </a:solidFill>
                <a:latin typeface="Arial"/>
                <a:ea typeface="Arial"/>
                <a:cs typeface="Arial"/>
                <a:sym typeface="Arial"/>
              </a:rPr>
              <a:t>如前例，据随机抽样测得2008年的样本均值为3210克，与2007年的总体均值3190克相差20克，</a:t>
            </a:r>
            <a:r>
              <a:rPr b="1" lang="zh-CN" sz="1600">
                <a:solidFill>
                  <a:srgbClr val="595959"/>
                </a:solidFill>
                <a:latin typeface="Arial"/>
                <a:ea typeface="Arial"/>
                <a:cs typeface="Arial"/>
                <a:sym typeface="Arial"/>
              </a:rPr>
              <a:t>20克的差异究竟是大还是小</a:t>
            </a:r>
            <a:r>
              <a:rPr lang="zh-CN" sz="1600">
                <a:solidFill>
                  <a:srgbClr val="595959"/>
                </a:solidFill>
                <a:latin typeface="Arial"/>
                <a:ea typeface="Arial"/>
                <a:cs typeface="Arial"/>
                <a:sym typeface="Arial"/>
              </a:rPr>
              <a:t>。换句话说，如果原假设成立，即2008年新生儿体重的总体均值与2007年新生儿体重的总体均值相同，那么</a:t>
            </a:r>
            <a:r>
              <a:rPr b="1" lang="zh-CN" sz="1600">
                <a:solidFill>
                  <a:srgbClr val="595959"/>
                </a:solidFill>
                <a:latin typeface="Arial"/>
                <a:ea typeface="Arial"/>
                <a:cs typeface="Arial"/>
                <a:sym typeface="Arial"/>
              </a:rPr>
              <a:t>随机抽取出n=100的样本，其均值大于3210克的概率有多大呢</a:t>
            </a:r>
            <a:r>
              <a:rPr lang="zh-CN" sz="1600">
                <a:solidFill>
                  <a:srgbClr val="595959"/>
                </a:solidFill>
                <a:latin typeface="Arial"/>
                <a:ea typeface="Arial"/>
                <a:cs typeface="Arial"/>
                <a:sym typeface="Arial"/>
              </a:rPr>
              <a:t>？</a:t>
            </a:r>
            <a:endParaRPr/>
          </a:p>
          <a:p>
            <a:pPr indent="0" lvl="0" marL="0" marR="0" rtl="0" algn="l">
              <a:lnSpc>
                <a:spcPct val="150000"/>
              </a:lnSpc>
              <a:spcBef>
                <a:spcPts val="0"/>
              </a:spcBef>
              <a:spcAft>
                <a:spcPts val="0"/>
              </a:spcAft>
              <a:buNone/>
            </a:pPr>
            <a:r>
              <a:t/>
            </a:r>
            <a:endParaRPr sz="1600">
              <a:solidFill>
                <a:srgbClr val="595959"/>
              </a:solidFill>
              <a:latin typeface="Arial"/>
              <a:ea typeface="Arial"/>
              <a:cs typeface="Arial"/>
              <a:sym typeface="Arial"/>
            </a:endParaRPr>
          </a:p>
          <a:p>
            <a:pPr indent="0" lvl="0" marL="0" marR="0" rtl="0" algn="l">
              <a:lnSpc>
                <a:spcPct val="150000"/>
              </a:lnSpc>
              <a:spcBef>
                <a:spcPts val="0"/>
              </a:spcBef>
              <a:spcAft>
                <a:spcPts val="0"/>
              </a:spcAft>
              <a:buNone/>
            </a:pPr>
            <a:r>
              <a:rPr lang="zh-CN" sz="1600">
                <a:solidFill>
                  <a:srgbClr val="595959"/>
                </a:solidFill>
                <a:latin typeface="Arial"/>
                <a:ea typeface="Arial"/>
                <a:cs typeface="Arial"/>
                <a:sym typeface="Arial"/>
              </a:rPr>
              <a:t>这个概率称为P值，所以P值就是当原假设为真时所得到的样本观察结果或更极端结果出现的概率。如果P值很小，说明这种情况发生的概率很小，而</a:t>
            </a:r>
            <a:r>
              <a:rPr b="1" lang="zh-CN" sz="1600">
                <a:solidFill>
                  <a:srgbClr val="595959"/>
                </a:solidFill>
                <a:latin typeface="Arial"/>
                <a:ea typeface="Arial"/>
                <a:cs typeface="Arial"/>
                <a:sym typeface="Arial"/>
              </a:rPr>
              <a:t>如果出现了，根据小概率原理，我们就有理由拒绝原假设</a:t>
            </a:r>
            <a:r>
              <a:rPr lang="zh-CN" sz="1600">
                <a:solidFill>
                  <a:srgbClr val="595959"/>
                </a:solidFill>
                <a:latin typeface="Arial"/>
                <a:ea typeface="Arial"/>
                <a:cs typeface="Arial"/>
                <a:sym typeface="Arial"/>
              </a:rPr>
              <a:t>，P值越小，我们拒绝原假设的理由就越充分。 </a:t>
            </a:r>
            <a:endParaRPr/>
          </a:p>
          <a:p>
            <a:pPr indent="0" lvl="0" marL="0" marR="0" rtl="0" algn="l">
              <a:lnSpc>
                <a:spcPct val="150000"/>
              </a:lnSpc>
              <a:spcBef>
                <a:spcPts val="0"/>
              </a:spcBef>
              <a:spcAft>
                <a:spcPts val="0"/>
              </a:spcAft>
              <a:buNone/>
            </a:pPr>
            <a:r>
              <a:rPr lang="zh-CN" sz="1600">
                <a:solidFill>
                  <a:srgbClr val="595959"/>
                </a:solidFill>
                <a:latin typeface="Arial"/>
                <a:ea typeface="Arial"/>
                <a:cs typeface="Arial"/>
                <a:sym typeface="Arial"/>
              </a:rPr>
              <a:t>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1" name="Shape 781"/>
        <p:cNvGrpSpPr/>
        <p:nvPr/>
      </p:nvGrpSpPr>
      <p:grpSpPr>
        <a:xfrm>
          <a:off x="0" y="0"/>
          <a:ext cx="0" cy="0"/>
          <a:chOff x="0" y="0"/>
          <a:chExt cx="0" cy="0"/>
        </a:xfrm>
      </p:grpSpPr>
      <p:pic>
        <p:nvPicPr>
          <p:cNvPr id="782" name="Google Shape;782;p74"/>
          <p:cNvPicPr preferRelativeResize="0"/>
          <p:nvPr/>
        </p:nvPicPr>
        <p:blipFill rotWithShape="1">
          <a:blip r:embed="rId3">
            <a:alphaModFix/>
          </a:blip>
          <a:srcRect b="0" l="3261" r="3912" t="0"/>
          <a:stretch/>
        </p:blipFill>
        <p:spPr>
          <a:xfrm>
            <a:off x="6078" y="-9986"/>
            <a:ext cx="9133928" cy="5155074"/>
          </a:xfrm>
          <a:prstGeom prst="rect">
            <a:avLst/>
          </a:prstGeom>
          <a:noFill/>
          <a:ln>
            <a:noFill/>
          </a:ln>
        </p:spPr>
      </p:pic>
      <p:sp>
        <p:nvSpPr>
          <p:cNvPr id="783" name="Google Shape;783;p74"/>
          <p:cNvSpPr txBox="1"/>
          <p:nvPr/>
        </p:nvSpPr>
        <p:spPr>
          <a:xfrm>
            <a:off x="4737912" y="1684980"/>
            <a:ext cx="1000510" cy="561682"/>
          </a:xfrm>
          <a:prstGeom prst="rect">
            <a:avLst/>
          </a:prstGeom>
          <a:noFill/>
          <a:ln>
            <a:noFill/>
          </a:ln>
        </p:spPr>
        <p:txBody>
          <a:bodyPr anchorCtr="0" anchor="t" bIns="34275" lIns="68550" spcFirstLastPara="1" rIns="68550" wrap="square" tIns="34275">
            <a:noAutofit/>
          </a:bodyPr>
          <a:lstStyle/>
          <a:p>
            <a:pPr indent="0" lvl="0" marL="0" marR="0" rtl="0" algn="ctr">
              <a:spcBef>
                <a:spcPts val="0"/>
              </a:spcBef>
              <a:spcAft>
                <a:spcPts val="0"/>
              </a:spcAft>
              <a:buNone/>
            </a:pPr>
            <a:r>
              <a:rPr lang="zh-CN" sz="3200">
                <a:solidFill>
                  <a:srgbClr val="3F3F3F"/>
                </a:solidFill>
                <a:latin typeface="Anton"/>
                <a:ea typeface="Anton"/>
                <a:cs typeface="Anton"/>
                <a:sym typeface="Anton"/>
              </a:rPr>
              <a:t>04</a:t>
            </a:r>
            <a:endParaRPr sz="3200">
              <a:solidFill>
                <a:srgbClr val="3F3F3F"/>
              </a:solidFill>
              <a:latin typeface="Anton"/>
              <a:ea typeface="Anton"/>
              <a:cs typeface="Anton"/>
              <a:sym typeface="Anton"/>
            </a:endParaRPr>
          </a:p>
        </p:txBody>
      </p:sp>
      <p:sp>
        <p:nvSpPr>
          <p:cNvPr id="784" name="Google Shape;784;p74"/>
          <p:cNvSpPr txBox="1"/>
          <p:nvPr/>
        </p:nvSpPr>
        <p:spPr>
          <a:xfrm>
            <a:off x="3379921" y="1725061"/>
            <a:ext cx="1708906" cy="469349"/>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600">
                <a:solidFill>
                  <a:srgbClr val="595959"/>
                </a:solidFill>
                <a:latin typeface="Arial"/>
                <a:ea typeface="Arial"/>
                <a:cs typeface="Arial"/>
                <a:sym typeface="Arial"/>
              </a:rPr>
              <a:t>项目导览</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83"/>
                                        </p:tgtEl>
                                        <p:attrNameLst>
                                          <p:attrName>style.visibility</p:attrName>
                                        </p:attrNameLst>
                                      </p:cBhvr>
                                      <p:to>
                                        <p:strVal val="visible"/>
                                      </p:to>
                                    </p:set>
                                    <p:animEffect filter="fade" transition="in">
                                      <p:cBhvr>
                                        <p:cTn dur="500"/>
                                        <p:tgtEl>
                                          <p:spTgt spid="783"/>
                                        </p:tgtEl>
                                      </p:cBhvr>
                                    </p:animEffect>
                                  </p:childTnLst>
                                </p:cTn>
                              </p:par>
                            </p:childTnLst>
                          </p:cTn>
                        </p:par>
                        <p:par>
                          <p:cTn fill="hold">
                            <p:stCondLst>
                              <p:cond delay="500"/>
                            </p:stCondLst>
                            <p:childTnLst>
                              <p:par>
                                <p:cTn fill="hold" nodeType="afterEffect" presetClass="entr" presetID="2" presetSubtype="4">
                                  <p:stCondLst>
                                    <p:cond delay="0"/>
                                  </p:stCondLst>
                                  <p:childTnLst>
                                    <p:set>
                                      <p:cBhvr>
                                        <p:cTn dur="1" fill="hold">
                                          <p:stCondLst>
                                            <p:cond delay="0"/>
                                          </p:stCondLst>
                                        </p:cTn>
                                        <p:tgtEl>
                                          <p:spTgt spid="784"/>
                                        </p:tgtEl>
                                        <p:attrNameLst>
                                          <p:attrName>style.visibility</p:attrName>
                                        </p:attrNameLst>
                                      </p:cBhvr>
                                      <p:to>
                                        <p:strVal val="visible"/>
                                      </p:to>
                                    </p:set>
                                    <p:anim calcmode="lin" valueType="num">
                                      <p:cBhvr additive="base">
                                        <p:cTn dur="500"/>
                                        <p:tgtEl>
                                          <p:spTgt spid="78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pic>
        <p:nvPicPr>
          <p:cNvPr id="790" name="Google Shape;790;p75"/>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791" name="Google Shape;791;p7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2" name="Google Shape;792;p75"/>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793" name="Google Shape;793;p75"/>
          <p:cNvSpPr txBox="1"/>
          <p:nvPr/>
        </p:nvSpPr>
        <p:spPr>
          <a:xfrm>
            <a:off x="758543" y="852039"/>
            <a:ext cx="373156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项目介绍</a:t>
            </a:r>
            <a:endParaRPr sz="2800">
              <a:solidFill>
                <a:schemeClr val="dk1"/>
              </a:solidFill>
              <a:latin typeface="Arial"/>
              <a:ea typeface="Arial"/>
              <a:cs typeface="Arial"/>
              <a:sym typeface="Arial"/>
            </a:endParaRPr>
          </a:p>
        </p:txBody>
      </p:sp>
      <p:sp>
        <p:nvSpPr>
          <p:cNvPr id="794" name="Google Shape;794;p75"/>
          <p:cNvSpPr txBox="1"/>
          <p:nvPr/>
        </p:nvSpPr>
        <p:spPr>
          <a:xfrm>
            <a:off x="499436" y="1523771"/>
            <a:ext cx="4194484" cy="3023895"/>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1600">
                <a:solidFill>
                  <a:srgbClr val="595959"/>
                </a:solidFill>
                <a:latin typeface="Arial"/>
                <a:ea typeface="Arial"/>
                <a:cs typeface="Arial"/>
                <a:sym typeface="Arial"/>
              </a:rPr>
              <a:t>数据分析师和数据学家经常使用 A/B 测试。利用一些练习解决其中的难题，对你来说非常重要.</a:t>
            </a:r>
            <a:endParaRPr sz="1600">
              <a:solidFill>
                <a:srgbClr val="595959"/>
              </a:solidFill>
              <a:latin typeface="Arial"/>
              <a:ea typeface="Arial"/>
              <a:cs typeface="Arial"/>
              <a:sym typeface="Arial"/>
            </a:endParaRPr>
          </a:p>
          <a:p>
            <a:pPr indent="457200" lvl="0" marL="0" marR="0" rtl="0" algn="l">
              <a:lnSpc>
                <a:spcPct val="150000"/>
              </a:lnSpc>
              <a:spcBef>
                <a:spcPts val="0"/>
              </a:spcBef>
              <a:spcAft>
                <a:spcPts val="0"/>
              </a:spcAft>
              <a:buNone/>
            </a:pPr>
            <a:r>
              <a:rPr lang="zh-CN" sz="1600">
                <a:solidFill>
                  <a:srgbClr val="595959"/>
                </a:solidFill>
                <a:latin typeface="Arial"/>
                <a:ea typeface="Arial"/>
                <a:cs typeface="Arial"/>
                <a:sym typeface="Arial"/>
              </a:rPr>
              <a:t>在这个项目中，你将会理解电子商务网站运营 A/B 测试的结果。你的目标是通过这个 Notebook，帮助公司理解他们是否应该设计新页面、保留原有网页或延长测试时间以便做出决定。</a:t>
            </a:r>
            <a:endParaRPr sz="1600">
              <a:solidFill>
                <a:srgbClr val="595959"/>
              </a:solidFill>
              <a:latin typeface="Arial"/>
              <a:ea typeface="Arial"/>
              <a:cs typeface="Arial"/>
              <a:sym typeface="Arial"/>
            </a:endParaRPr>
          </a:p>
        </p:txBody>
      </p:sp>
      <p:pic>
        <p:nvPicPr>
          <p:cNvPr id="795" name="Google Shape;795;p75"/>
          <p:cNvPicPr preferRelativeResize="0"/>
          <p:nvPr/>
        </p:nvPicPr>
        <p:blipFill rotWithShape="1">
          <a:blip r:embed="rId4">
            <a:alphaModFix/>
          </a:blip>
          <a:srcRect b="0" l="0" r="0" t="0"/>
          <a:stretch/>
        </p:blipFill>
        <p:spPr>
          <a:xfrm>
            <a:off x="5269199" y="1352166"/>
            <a:ext cx="2820906" cy="3023780"/>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pic>
        <p:nvPicPr>
          <p:cNvPr id="801" name="Google Shape;801;p76"/>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02" name="Google Shape;802;p76"/>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3" name="Google Shape;803;p76"/>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04" name="Google Shape;804;p76"/>
          <p:cNvSpPr txBox="1"/>
          <p:nvPr/>
        </p:nvSpPr>
        <p:spPr>
          <a:xfrm>
            <a:off x="758543" y="754750"/>
            <a:ext cx="373156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项目介绍</a:t>
            </a:r>
            <a:endParaRPr sz="2800">
              <a:solidFill>
                <a:schemeClr val="dk1"/>
              </a:solidFill>
              <a:latin typeface="Arial"/>
              <a:ea typeface="Arial"/>
              <a:cs typeface="Arial"/>
              <a:sym typeface="Arial"/>
            </a:endParaRPr>
          </a:p>
        </p:txBody>
      </p:sp>
      <p:sp>
        <p:nvSpPr>
          <p:cNvPr id="805" name="Google Shape;805;p76"/>
          <p:cNvSpPr txBox="1"/>
          <p:nvPr/>
        </p:nvSpPr>
        <p:spPr>
          <a:xfrm>
            <a:off x="5427344" y="1444277"/>
            <a:ext cx="3286396" cy="3344303"/>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页面中的数据和 Jupyter Notebook 包含你完成项目的所有文件，是可供下载的压缩文件，你可以从资源标签 (以及下面的 "辅助材料") 中获取。注意回到测试中的 Notebook 参考资料部分，与本节课相关，可以帮助你正确完成项目。</a:t>
            </a:r>
            <a:endParaRPr sz="1800">
              <a:solidFill>
                <a:srgbClr val="595959"/>
              </a:solidFill>
              <a:latin typeface="Arial"/>
              <a:ea typeface="Arial"/>
              <a:cs typeface="Arial"/>
              <a:sym typeface="Arial"/>
            </a:endParaRPr>
          </a:p>
        </p:txBody>
      </p:sp>
      <p:pic>
        <p:nvPicPr>
          <p:cNvPr descr="https://timgsa.baidu.com/timg?image&amp;quality=80&amp;size=b9999_10000&amp;sec=1532931370460&amp;di=87a40b953d613ec7c539fa331be9fca8&amp;imgtype=0&amp;src=http%3A%2F%2Fmoderndata.plot.ly%2Fwp-content%2Fuploads%2F2015%2F01%2Fbest_gif_ever.gif" id="806" name="Google Shape;806;p76"/>
          <p:cNvPicPr preferRelativeResize="0"/>
          <p:nvPr/>
        </p:nvPicPr>
        <p:blipFill rotWithShape="1">
          <a:blip r:embed="rId4">
            <a:alphaModFix/>
          </a:blip>
          <a:srcRect b="0" l="0" r="0" t="0"/>
          <a:stretch/>
        </p:blipFill>
        <p:spPr>
          <a:xfrm>
            <a:off x="877188" y="1571583"/>
            <a:ext cx="3669665" cy="308969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pic>
        <p:nvPicPr>
          <p:cNvPr id="812" name="Google Shape;812;p77"/>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13" name="Google Shape;813;p77"/>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4" name="Google Shape;814;p77"/>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15" name="Google Shape;815;p77"/>
          <p:cNvSpPr txBox="1"/>
          <p:nvPr/>
        </p:nvSpPr>
        <p:spPr>
          <a:xfrm>
            <a:off x="758543" y="754750"/>
            <a:ext cx="373156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项目介绍</a:t>
            </a:r>
            <a:endParaRPr sz="2800">
              <a:solidFill>
                <a:schemeClr val="dk1"/>
              </a:solidFill>
              <a:latin typeface="Arial"/>
              <a:ea typeface="Arial"/>
              <a:cs typeface="Arial"/>
              <a:sym typeface="Arial"/>
            </a:endParaRPr>
          </a:p>
        </p:txBody>
      </p:sp>
      <p:sp>
        <p:nvSpPr>
          <p:cNvPr id="816" name="Google Shape;816;p77"/>
          <p:cNvSpPr txBox="1"/>
          <p:nvPr/>
        </p:nvSpPr>
        <p:spPr>
          <a:xfrm>
            <a:off x="260285" y="1254877"/>
            <a:ext cx="8512240" cy="435815"/>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我们提供了一个详细的项目完成流程notebook：</a:t>
            </a:r>
            <a:endParaRPr sz="1800">
              <a:solidFill>
                <a:srgbClr val="595959"/>
              </a:solidFill>
              <a:latin typeface="Arial"/>
              <a:ea typeface="Arial"/>
              <a:cs typeface="Arial"/>
              <a:sym typeface="Arial"/>
            </a:endParaRPr>
          </a:p>
        </p:txBody>
      </p:sp>
      <p:pic>
        <p:nvPicPr>
          <p:cNvPr id="817" name="Google Shape;817;p77"/>
          <p:cNvPicPr preferRelativeResize="0"/>
          <p:nvPr/>
        </p:nvPicPr>
        <p:blipFill rotWithShape="1">
          <a:blip r:embed="rId4">
            <a:alphaModFix/>
          </a:blip>
          <a:srcRect b="0" l="0" r="0" t="0"/>
          <a:stretch/>
        </p:blipFill>
        <p:spPr>
          <a:xfrm>
            <a:off x="758543" y="1940755"/>
            <a:ext cx="6962345" cy="2681443"/>
          </a:xfrm>
          <a:prstGeom prst="rect">
            <a:avLst/>
          </a:prstGeom>
          <a:noFill/>
          <a:ln>
            <a:noFill/>
          </a:ln>
        </p:spPr>
      </p:pic>
      <p:sp>
        <p:nvSpPr>
          <p:cNvPr id="818" name="Google Shape;818;p77"/>
          <p:cNvSpPr/>
          <p:nvPr/>
        </p:nvSpPr>
        <p:spPr>
          <a:xfrm>
            <a:off x="2871704" y="3756941"/>
            <a:ext cx="729049" cy="639990"/>
          </a:xfrm>
          <a:prstGeom prst="rightArrow">
            <a:avLst>
              <a:gd fmla="val 50000" name="adj1"/>
              <a:gd fmla="val 50000" name="adj2"/>
            </a:avLst>
          </a:prstGeom>
          <a:solidFill>
            <a:schemeClr val="accent1"/>
          </a:solidFill>
          <a:ln cap="flat" cmpd="sng" w="12700">
            <a:solidFill>
              <a:srgbClr val="1D2F6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9" name="Google Shape;819;p77"/>
          <p:cNvSpPr txBox="1"/>
          <p:nvPr/>
        </p:nvSpPr>
        <p:spPr>
          <a:xfrm>
            <a:off x="3862799" y="3826872"/>
            <a:ext cx="247108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主体流程</a:t>
            </a:r>
            <a:endParaRPr b="1" sz="28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pic>
        <p:nvPicPr>
          <p:cNvPr id="825" name="Google Shape;825;p7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26" name="Google Shape;826;p7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7" name="Google Shape;827;p78"/>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28" name="Google Shape;828;p78"/>
          <p:cNvSpPr txBox="1"/>
          <p:nvPr/>
        </p:nvSpPr>
        <p:spPr>
          <a:xfrm>
            <a:off x="259683" y="1072687"/>
            <a:ext cx="373156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项目介绍</a:t>
            </a:r>
            <a:endParaRPr sz="2800">
              <a:solidFill>
                <a:schemeClr val="dk1"/>
              </a:solidFill>
              <a:latin typeface="Arial"/>
              <a:ea typeface="Arial"/>
              <a:cs typeface="Arial"/>
              <a:sym typeface="Arial"/>
            </a:endParaRPr>
          </a:p>
        </p:txBody>
      </p:sp>
      <p:sp>
        <p:nvSpPr>
          <p:cNvPr id="829" name="Google Shape;829;p78"/>
          <p:cNvSpPr txBox="1"/>
          <p:nvPr/>
        </p:nvSpPr>
        <p:spPr>
          <a:xfrm>
            <a:off x="-422135" y="1823175"/>
            <a:ext cx="8512240" cy="530904"/>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‘ab_data.csv’数据的解释：</a:t>
            </a:r>
            <a:endParaRPr sz="2000">
              <a:solidFill>
                <a:srgbClr val="595959"/>
              </a:solidFill>
              <a:latin typeface="Arial"/>
              <a:ea typeface="Arial"/>
              <a:cs typeface="Arial"/>
              <a:sym typeface="Arial"/>
            </a:endParaRPr>
          </a:p>
        </p:txBody>
      </p:sp>
      <p:pic>
        <p:nvPicPr>
          <p:cNvPr id="830" name="Google Shape;830;p78"/>
          <p:cNvPicPr preferRelativeResize="0"/>
          <p:nvPr/>
        </p:nvPicPr>
        <p:blipFill rotWithShape="1">
          <a:blip r:embed="rId4">
            <a:alphaModFix/>
          </a:blip>
          <a:srcRect b="0" l="0" r="0" t="0"/>
          <a:stretch/>
        </p:blipFill>
        <p:spPr>
          <a:xfrm>
            <a:off x="218182" y="2691607"/>
            <a:ext cx="5514288" cy="1895536"/>
          </a:xfrm>
          <a:prstGeom prst="rect">
            <a:avLst/>
          </a:prstGeom>
          <a:noFill/>
          <a:ln>
            <a:noFill/>
          </a:ln>
        </p:spPr>
      </p:pic>
      <p:sp>
        <p:nvSpPr>
          <p:cNvPr id="831" name="Google Shape;831;p78"/>
          <p:cNvSpPr txBox="1"/>
          <p:nvPr/>
        </p:nvSpPr>
        <p:spPr>
          <a:xfrm>
            <a:off x="5877182" y="2616998"/>
            <a:ext cx="4182005" cy="1970145"/>
          </a:xfrm>
          <a:prstGeom prst="rect">
            <a:avLst/>
          </a:prstGeom>
          <a:noFill/>
          <a:ln>
            <a:noFill/>
          </a:ln>
        </p:spPr>
        <p:txBody>
          <a:bodyPr anchorCtr="0" anchor="t" bIns="34275" lIns="68550" spcFirstLastPara="1" rIns="68550" wrap="square" tIns="34275">
            <a:noAutofit/>
          </a:bodyPr>
          <a:lstStyle/>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User_id：用户ID</a:t>
            </a:r>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Timestamp：用户操作的时间戳</a:t>
            </a:r>
            <a:endParaRPr sz="14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Group：是否为控制组</a:t>
            </a:r>
            <a:endParaRPr sz="14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treatment则为新页面</a:t>
            </a:r>
            <a:endParaRPr sz="14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Landing_page：用户看到的页面</a:t>
            </a:r>
            <a:endParaRPr sz="14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Converted：用户是否转化</a:t>
            </a:r>
            <a:endParaRPr sz="1400">
              <a:solidFill>
                <a:srgbClr val="595959"/>
              </a:solidFill>
              <a:latin typeface="Arial"/>
              <a:ea typeface="Arial"/>
              <a:cs typeface="Arial"/>
              <a:sym typeface="Arial"/>
            </a:endParaRPr>
          </a:p>
        </p:txBody>
      </p:sp>
      <p:sp>
        <p:nvSpPr>
          <p:cNvPr id="832" name="Google Shape;832;p78"/>
          <p:cNvSpPr txBox="1"/>
          <p:nvPr/>
        </p:nvSpPr>
        <p:spPr>
          <a:xfrm>
            <a:off x="3678297" y="1312375"/>
            <a:ext cx="8512240" cy="992569"/>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b="1" lang="zh-CN" sz="2000">
                <a:solidFill>
                  <a:srgbClr val="595959"/>
                </a:solidFill>
                <a:latin typeface="Arial"/>
                <a:ea typeface="Arial"/>
                <a:cs typeface="Arial"/>
                <a:sym typeface="Arial"/>
              </a:rPr>
              <a:t>Control    -&gt;   页面没有任何改变</a:t>
            </a:r>
            <a:endParaRPr b="1" sz="2000">
              <a:solidFill>
                <a:srgbClr val="595959"/>
              </a:solidFill>
              <a:latin typeface="Arial"/>
              <a:ea typeface="Arial"/>
              <a:cs typeface="Arial"/>
              <a:sym typeface="Arial"/>
            </a:endParaRPr>
          </a:p>
          <a:p>
            <a:pPr indent="457200" lvl="0" marL="0" marR="0" rtl="0" algn="l">
              <a:lnSpc>
                <a:spcPct val="150000"/>
              </a:lnSpc>
              <a:spcBef>
                <a:spcPts val="0"/>
              </a:spcBef>
              <a:spcAft>
                <a:spcPts val="0"/>
              </a:spcAft>
              <a:buNone/>
            </a:pPr>
            <a:r>
              <a:rPr b="1" lang="zh-CN" sz="2000">
                <a:solidFill>
                  <a:srgbClr val="595959"/>
                </a:solidFill>
                <a:latin typeface="Arial"/>
                <a:ea typeface="Arial"/>
                <a:cs typeface="Arial"/>
                <a:sym typeface="Arial"/>
              </a:rPr>
              <a:t>Treatment   -&gt;   新页面</a:t>
            </a:r>
            <a:endParaRPr b="1" sz="2000">
              <a:solidFill>
                <a:srgbClr val="595959"/>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pic>
        <p:nvPicPr>
          <p:cNvPr id="838" name="Google Shape;838;p7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39" name="Google Shape;839;p7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p79"/>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41" name="Google Shape;841;p79"/>
          <p:cNvSpPr txBox="1"/>
          <p:nvPr/>
        </p:nvSpPr>
        <p:spPr>
          <a:xfrm>
            <a:off x="958931" y="1072687"/>
            <a:ext cx="3731569"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项目介绍</a:t>
            </a:r>
            <a:endParaRPr sz="2800">
              <a:solidFill>
                <a:schemeClr val="dk1"/>
              </a:solidFill>
              <a:latin typeface="Arial"/>
              <a:ea typeface="Arial"/>
              <a:cs typeface="Arial"/>
              <a:sym typeface="Arial"/>
            </a:endParaRPr>
          </a:p>
        </p:txBody>
      </p:sp>
      <p:sp>
        <p:nvSpPr>
          <p:cNvPr id="842" name="Google Shape;842;p79"/>
          <p:cNvSpPr txBox="1"/>
          <p:nvPr/>
        </p:nvSpPr>
        <p:spPr>
          <a:xfrm>
            <a:off x="313356" y="1875362"/>
            <a:ext cx="8512240" cy="530904"/>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‘countries.csv’数据的解释：</a:t>
            </a:r>
            <a:endParaRPr sz="2000">
              <a:solidFill>
                <a:srgbClr val="595959"/>
              </a:solidFill>
              <a:latin typeface="Arial"/>
              <a:ea typeface="Arial"/>
              <a:cs typeface="Arial"/>
              <a:sym typeface="Arial"/>
            </a:endParaRPr>
          </a:p>
        </p:txBody>
      </p:sp>
      <p:pic>
        <p:nvPicPr>
          <p:cNvPr id="843" name="Google Shape;843;p79"/>
          <p:cNvPicPr preferRelativeResize="0"/>
          <p:nvPr/>
        </p:nvPicPr>
        <p:blipFill rotWithShape="1">
          <a:blip r:embed="rId4">
            <a:alphaModFix/>
          </a:blip>
          <a:srcRect b="0" l="0" r="0" t="0"/>
          <a:stretch/>
        </p:blipFill>
        <p:spPr>
          <a:xfrm>
            <a:off x="5609836" y="1375777"/>
            <a:ext cx="2359246" cy="2922843"/>
          </a:xfrm>
          <a:prstGeom prst="rect">
            <a:avLst/>
          </a:prstGeom>
          <a:noFill/>
          <a:ln>
            <a:noFill/>
          </a:ln>
        </p:spPr>
      </p:pic>
      <p:sp>
        <p:nvSpPr>
          <p:cNvPr id="844" name="Google Shape;844;p79"/>
          <p:cNvSpPr txBox="1"/>
          <p:nvPr/>
        </p:nvSpPr>
        <p:spPr>
          <a:xfrm>
            <a:off x="665009" y="2479414"/>
            <a:ext cx="4182005" cy="715570"/>
          </a:xfrm>
          <a:prstGeom prst="rect">
            <a:avLst/>
          </a:prstGeom>
          <a:noFill/>
          <a:ln>
            <a:noFill/>
          </a:ln>
        </p:spPr>
        <p:txBody>
          <a:bodyPr anchorCtr="0" anchor="t" bIns="34275" lIns="68550" spcFirstLastPara="1" rIns="68550" wrap="square" tIns="34275">
            <a:noAutofit/>
          </a:bodyPr>
          <a:lstStyle/>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User_id：用户ID</a:t>
            </a:r>
            <a:endParaRPr/>
          </a:p>
          <a:p>
            <a:pPr indent="-342900" lvl="0" marL="342900" marR="0" rtl="0" algn="l">
              <a:lnSpc>
                <a:spcPct val="150000"/>
              </a:lnSpc>
              <a:spcBef>
                <a:spcPts val="0"/>
              </a:spcBef>
              <a:spcAft>
                <a:spcPts val="0"/>
              </a:spcAft>
              <a:buClr>
                <a:srgbClr val="595959"/>
              </a:buClr>
              <a:buSzPts val="1400"/>
              <a:buFont typeface="Arial"/>
              <a:buChar char="•"/>
            </a:pPr>
            <a:r>
              <a:rPr lang="zh-CN" sz="1400">
                <a:solidFill>
                  <a:srgbClr val="595959"/>
                </a:solidFill>
                <a:latin typeface="Arial"/>
                <a:ea typeface="Arial"/>
                <a:cs typeface="Arial"/>
                <a:sym typeface="Arial"/>
              </a:rPr>
              <a:t>Country：对应的国家</a:t>
            </a:r>
            <a:endParaRPr sz="1400">
              <a:solidFill>
                <a:srgbClr val="595959"/>
              </a:solidFill>
              <a:latin typeface="Arial"/>
              <a:ea typeface="Arial"/>
              <a:cs typeface="Arial"/>
              <a:sym typeface="Arial"/>
            </a:endParaRPr>
          </a:p>
        </p:txBody>
      </p:sp>
      <p:sp>
        <p:nvSpPr>
          <p:cNvPr id="845" name="Google Shape;845;p79"/>
          <p:cNvSpPr txBox="1"/>
          <p:nvPr/>
        </p:nvSpPr>
        <p:spPr>
          <a:xfrm>
            <a:off x="860007" y="3692306"/>
            <a:ext cx="3465848"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b="1" lang="zh-CN" sz="2800">
                <a:solidFill>
                  <a:schemeClr val="dk1"/>
                </a:solidFill>
                <a:latin typeface="Arial"/>
                <a:ea typeface="Arial"/>
                <a:cs typeface="Arial"/>
                <a:sym typeface="Arial"/>
              </a:rPr>
              <a:t>需要采用数据合并！</a:t>
            </a:r>
            <a:endParaRPr b="1" sz="2800">
              <a:solidFill>
                <a:schemeClr val="dk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pic>
        <p:nvPicPr>
          <p:cNvPr id="851" name="Google Shape;851;p80"/>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52" name="Google Shape;852;p80"/>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53" name="Google Shape;853;p80"/>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54" name="Google Shape;854;p80"/>
          <p:cNvSpPr txBox="1"/>
          <p:nvPr/>
        </p:nvSpPr>
        <p:spPr>
          <a:xfrm>
            <a:off x="758543" y="852039"/>
            <a:ext cx="4512704"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项目相关知识：文件读写</a:t>
            </a:r>
            <a:endParaRPr sz="2800">
              <a:solidFill>
                <a:schemeClr val="dk1"/>
              </a:solidFill>
              <a:latin typeface="Arial"/>
              <a:ea typeface="Arial"/>
              <a:cs typeface="Arial"/>
              <a:sym typeface="Arial"/>
            </a:endParaRPr>
          </a:p>
        </p:txBody>
      </p:sp>
      <p:sp>
        <p:nvSpPr>
          <p:cNvPr id="855" name="Google Shape;855;p80"/>
          <p:cNvSpPr txBox="1"/>
          <p:nvPr/>
        </p:nvSpPr>
        <p:spPr>
          <a:xfrm>
            <a:off x="292882" y="1497370"/>
            <a:ext cx="8373445" cy="992569"/>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需要注意，如果没有指定路径的情况下，Jupyter notebook会从notebook文件的位置寻找</a:t>
            </a:r>
            <a:endParaRPr sz="2000">
              <a:solidFill>
                <a:srgbClr val="595959"/>
              </a:solidFill>
              <a:latin typeface="Arial"/>
              <a:ea typeface="Arial"/>
              <a:cs typeface="Arial"/>
              <a:sym typeface="Arial"/>
            </a:endParaRPr>
          </a:p>
        </p:txBody>
      </p:sp>
      <p:pic>
        <p:nvPicPr>
          <p:cNvPr id="856" name="Google Shape;856;p80"/>
          <p:cNvPicPr preferRelativeResize="0"/>
          <p:nvPr/>
        </p:nvPicPr>
        <p:blipFill rotWithShape="1">
          <a:blip r:embed="rId4">
            <a:alphaModFix/>
          </a:blip>
          <a:srcRect b="0" l="0" r="0" t="0"/>
          <a:stretch/>
        </p:blipFill>
        <p:spPr>
          <a:xfrm>
            <a:off x="1480604" y="3040922"/>
            <a:ext cx="6161477" cy="939887"/>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pic>
        <p:nvPicPr>
          <p:cNvPr id="862" name="Google Shape;862;p8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63" name="Google Shape;863;p8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64" name="Google Shape;864;p81"/>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65" name="Google Shape;865;p81"/>
          <p:cNvSpPr txBox="1"/>
          <p:nvPr/>
        </p:nvSpPr>
        <p:spPr>
          <a:xfrm>
            <a:off x="758543" y="852039"/>
            <a:ext cx="5292633"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项目相关知识：dataframe操作</a:t>
            </a:r>
            <a:endParaRPr sz="2800">
              <a:solidFill>
                <a:schemeClr val="dk1"/>
              </a:solidFill>
              <a:latin typeface="Arial"/>
              <a:ea typeface="Arial"/>
              <a:cs typeface="Arial"/>
              <a:sym typeface="Arial"/>
            </a:endParaRPr>
          </a:p>
        </p:txBody>
      </p:sp>
      <p:sp>
        <p:nvSpPr>
          <p:cNvPr id="866" name="Google Shape;866;p81"/>
          <p:cNvSpPr txBox="1"/>
          <p:nvPr/>
        </p:nvSpPr>
        <p:spPr>
          <a:xfrm>
            <a:off x="292882" y="1497370"/>
            <a:ext cx="8373445" cy="476531"/>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常用的操作都会涉及，用到最多的是快捷查找：</a:t>
            </a:r>
            <a:endParaRPr sz="2000">
              <a:solidFill>
                <a:srgbClr val="595959"/>
              </a:solidFill>
              <a:latin typeface="Arial"/>
              <a:ea typeface="Arial"/>
              <a:cs typeface="Arial"/>
              <a:sym typeface="Arial"/>
            </a:endParaRPr>
          </a:p>
        </p:txBody>
      </p:sp>
      <p:sp>
        <p:nvSpPr>
          <p:cNvPr id="867" name="Google Shape;867;p81"/>
          <p:cNvSpPr txBox="1"/>
          <p:nvPr/>
        </p:nvSpPr>
        <p:spPr>
          <a:xfrm>
            <a:off x="254360" y="3497968"/>
            <a:ext cx="8250193" cy="1454234"/>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chemeClr val="dk1"/>
                </a:solidFill>
                <a:latin typeface="Arial"/>
                <a:ea typeface="Arial"/>
                <a:cs typeface="Arial"/>
                <a:sym typeface="Arial"/>
              </a:rPr>
              <a:t>该语句可以直接返回任何一个group和landing_page不匹配的情况（如control组和new_page/treatment组合old_page这种不可能出现的情况）</a:t>
            </a:r>
            <a:endParaRPr sz="2000">
              <a:solidFill>
                <a:schemeClr val="dk1"/>
              </a:solidFill>
              <a:latin typeface="Arial"/>
              <a:ea typeface="Arial"/>
              <a:cs typeface="Arial"/>
              <a:sym typeface="Arial"/>
            </a:endParaRPr>
          </a:p>
        </p:txBody>
      </p:sp>
      <p:pic>
        <p:nvPicPr>
          <p:cNvPr id="868" name="Google Shape;868;p81"/>
          <p:cNvPicPr preferRelativeResize="0"/>
          <p:nvPr/>
        </p:nvPicPr>
        <p:blipFill rotWithShape="1">
          <a:blip r:embed="rId4">
            <a:alphaModFix/>
          </a:blip>
          <a:srcRect b="0" l="0" r="0" t="0"/>
          <a:stretch/>
        </p:blipFill>
        <p:spPr>
          <a:xfrm>
            <a:off x="642213" y="2325513"/>
            <a:ext cx="7582363" cy="820843"/>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28"/>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187" name="Google Shape;187;p28"/>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 name="Google Shape;188;p28"/>
          <p:cNvSpPr txBox="1"/>
          <p:nvPr/>
        </p:nvSpPr>
        <p:spPr>
          <a:xfrm>
            <a:off x="979835" y="866559"/>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概率</a:t>
            </a:r>
            <a:endParaRPr sz="2800">
              <a:solidFill>
                <a:schemeClr val="dk1"/>
              </a:solidFill>
              <a:latin typeface="Arial"/>
              <a:ea typeface="Arial"/>
              <a:cs typeface="Arial"/>
              <a:sym typeface="Arial"/>
            </a:endParaRPr>
          </a:p>
        </p:txBody>
      </p:sp>
      <p:sp>
        <p:nvSpPr>
          <p:cNvPr id="189" name="Google Shape;189;p28"/>
          <p:cNvSpPr txBox="1"/>
          <p:nvPr/>
        </p:nvSpPr>
        <p:spPr>
          <a:xfrm>
            <a:off x="527155" y="1602937"/>
            <a:ext cx="8150483" cy="2928805"/>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1800">
                <a:solidFill>
                  <a:srgbClr val="595959"/>
                </a:solidFill>
                <a:latin typeface="Arial"/>
                <a:ea typeface="Arial"/>
                <a:cs typeface="Arial"/>
                <a:sym typeface="Arial"/>
              </a:rPr>
              <a:t>分析学相关概念云图：</a:t>
            </a:r>
            <a:endParaRPr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分析（Analytics）</a:t>
            </a:r>
            <a:endParaRPr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商业（Business）</a:t>
            </a:r>
            <a:endParaRPr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数学（Mathematics）</a:t>
            </a:r>
            <a:endParaRPr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策略（Strategy）</a:t>
            </a:r>
            <a:endParaRPr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b="1" lang="zh-CN" sz="1800">
                <a:solidFill>
                  <a:srgbClr val="595959"/>
                </a:solidFill>
                <a:latin typeface="Arial"/>
                <a:ea typeface="Arial"/>
                <a:cs typeface="Arial"/>
                <a:sym typeface="Arial"/>
              </a:rPr>
              <a:t>概率（Statistical）</a:t>
            </a:r>
            <a:endParaRPr b="1" sz="1800">
              <a:solidFill>
                <a:srgbClr val="595959"/>
              </a:solidFill>
              <a:latin typeface="Arial"/>
              <a:ea typeface="Arial"/>
              <a:cs typeface="Arial"/>
              <a:sym typeface="Arial"/>
            </a:endParaRPr>
          </a:p>
          <a:p>
            <a:pPr indent="-342900" lvl="0" marL="342900" marR="0" rtl="0" algn="l">
              <a:lnSpc>
                <a:spcPct val="150000"/>
              </a:lnSpc>
              <a:spcBef>
                <a:spcPts val="0"/>
              </a:spcBef>
              <a:spcAft>
                <a:spcPts val="0"/>
              </a:spcAft>
              <a:buClr>
                <a:srgbClr val="595959"/>
              </a:buClr>
              <a:buSzPts val="1800"/>
              <a:buFont typeface="Arial"/>
              <a:buChar char="•"/>
            </a:pPr>
            <a:r>
              <a:rPr lang="zh-CN" sz="1800">
                <a:solidFill>
                  <a:srgbClr val="595959"/>
                </a:solidFill>
                <a:latin typeface="Arial"/>
                <a:ea typeface="Arial"/>
                <a:cs typeface="Arial"/>
                <a:sym typeface="Arial"/>
              </a:rPr>
              <a:t>……</a:t>
            </a:r>
            <a:endParaRPr sz="1800">
              <a:solidFill>
                <a:srgbClr val="595959"/>
              </a:solidFill>
              <a:latin typeface="Arial"/>
              <a:ea typeface="Arial"/>
              <a:cs typeface="Arial"/>
              <a:sym typeface="Arial"/>
            </a:endParaRPr>
          </a:p>
        </p:txBody>
      </p:sp>
      <p:pic>
        <p:nvPicPr>
          <p:cNvPr id="190" name="Google Shape;190;p28"/>
          <p:cNvPicPr preferRelativeResize="0"/>
          <p:nvPr/>
        </p:nvPicPr>
        <p:blipFill rotWithShape="1">
          <a:blip r:embed="rId4">
            <a:alphaModFix/>
          </a:blip>
          <a:srcRect b="0" l="0" r="0" t="0"/>
          <a:stretch/>
        </p:blipFill>
        <p:spPr>
          <a:xfrm>
            <a:off x="4160901" y="1092942"/>
            <a:ext cx="3740945" cy="3297458"/>
          </a:xfrm>
          <a:prstGeom prst="rect">
            <a:avLst/>
          </a:prstGeom>
          <a:noFill/>
          <a:ln>
            <a:noFill/>
          </a:ln>
        </p:spPr>
      </p:pic>
      <p:sp>
        <p:nvSpPr>
          <p:cNvPr id="191" name="Google Shape;191;p28"/>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pic>
        <p:nvPicPr>
          <p:cNvPr id="874" name="Google Shape;874;p82"/>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75" name="Google Shape;875;p82"/>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6" name="Google Shape;876;p82"/>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77" name="Google Shape;877;p82"/>
          <p:cNvSpPr txBox="1"/>
          <p:nvPr/>
        </p:nvSpPr>
        <p:spPr>
          <a:xfrm>
            <a:off x="758543" y="852039"/>
            <a:ext cx="5843963"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项目相关知识：np.random.choice</a:t>
            </a:r>
            <a:endParaRPr sz="2800">
              <a:solidFill>
                <a:schemeClr val="dk1"/>
              </a:solidFill>
              <a:latin typeface="Arial"/>
              <a:ea typeface="Arial"/>
              <a:cs typeface="Arial"/>
              <a:sym typeface="Arial"/>
            </a:endParaRPr>
          </a:p>
        </p:txBody>
      </p:sp>
      <p:sp>
        <p:nvSpPr>
          <p:cNvPr id="878" name="Google Shape;878;p82"/>
          <p:cNvSpPr txBox="1"/>
          <p:nvPr/>
        </p:nvSpPr>
        <p:spPr>
          <a:xfrm>
            <a:off x="144321" y="1434363"/>
            <a:ext cx="8599869" cy="530904"/>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numpy.random.choice可以按照设定的参数进行随机抽取，参数如下：</a:t>
            </a:r>
            <a:endParaRPr sz="2000">
              <a:solidFill>
                <a:srgbClr val="595959"/>
              </a:solidFill>
              <a:latin typeface="Arial"/>
              <a:ea typeface="Arial"/>
              <a:cs typeface="Arial"/>
              <a:sym typeface="Arial"/>
            </a:endParaRPr>
          </a:p>
        </p:txBody>
      </p:sp>
      <p:pic>
        <p:nvPicPr>
          <p:cNvPr id="879" name="Google Shape;879;p82"/>
          <p:cNvPicPr preferRelativeResize="0"/>
          <p:nvPr/>
        </p:nvPicPr>
        <p:blipFill rotWithShape="1">
          <a:blip r:embed="rId4">
            <a:alphaModFix/>
          </a:blip>
          <a:srcRect b="0" l="0" r="0" t="0"/>
          <a:stretch/>
        </p:blipFill>
        <p:spPr>
          <a:xfrm>
            <a:off x="655660" y="2135343"/>
            <a:ext cx="7582363" cy="518945"/>
          </a:xfrm>
          <a:prstGeom prst="rect">
            <a:avLst/>
          </a:prstGeom>
          <a:noFill/>
          <a:ln>
            <a:noFill/>
          </a:ln>
          <a:effectLst>
            <a:outerShdw blurRad="292100" rotWithShape="0" algn="tl" dir="2700000" dist="139700">
              <a:srgbClr val="333333">
                <a:alpha val="64705"/>
              </a:srgbClr>
            </a:outerShdw>
          </a:effectLst>
        </p:spPr>
      </p:pic>
      <p:sp>
        <p:nvSpPr>
          <p:cNvPr id="880" name="Google Shape;880;p82"/>
          <p:cNvSpPr/>
          <p:nvPr/>
        </p:nvSpPr>
        <p:spPr>
          <a:xfrm>
            <a:off x="4444256" y="1969839"/>
            <a:ext cx="396686" cy="849952"/>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1" name="Google Shape;881;p82"/>
          <p:cNvSpPr/>
          <p:nvPr/>
        </p:nvSpPr>
        <p:spPr>
          <a:xfrm>
            <a:off x="4986621" y="1969839"/>
            <a:ext cx="396686" cy="849952"/>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2" name="Google Shape;882;p82"/>
          <p:cNvSpPr/>
          <p:nvPr/>
        </p:nvSpPr>
        <p:spPr>
          <a:xfrm>
            <a:off x="5871613" y="1962734"/>
            <a:ext cx="2218491" cy="857057"/>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883" name="Google Shape;883;p82"/>
          <p:cNvCxnSpPr>
            <a:stCxn id="880" idx="2"/>
            <a:endCxn id="884" idx="3"/>
          </p:cNvCxnSpPr>
          <p:nvPr/>
        </p:nvCxnSpPr>
        <p:spPr>
          <a:xfrm rot="5400000">
            <a:off x="3352599" y="2133691"/>
            <a:ext cx="603900" cy="1976100"/>
          </a:xfrm>
          <a:prstGeom prst="bentConnector2">
            <a:avLst/>
          </a:prstGeom>
          <a:noFill/>
          <a:ln cap="flat" cmpd="sng" w="38100">
            <a:solidFill>
              <a:schemeClr val="accent1"/>
            </a:solidFill>
            <a:prstDash val="solid"/>
            <a:miter lim="800000"/>
            <a:headEnd len="sm" w="sm" type="none"/>
            <a:tailEnd len="med" w="med" type="triangle"/>
          </a:ln>
        </p:spPr>
      </p:cxnSp>
      <p:cxnSp>
        <p:nvCxnSpPr>
          <p:cNvPr id="885" name="Google Shape;885;p82"/>
          <p:cNvCxnSpPr>
            <a:stCxn id="881" idx="2"/>
            <a:endCxn id="886" idx="3"/>
          </p:cNvCxnSpPr>
          <p:nvPr/>
        </p:nvCxnSpPr>
        <p:spPr>
          <a:xfrm rot="5400000">
            <a:off x="4076914" y="3191641"/>
            <a:ext cx="1479900" cy="736200"/>
          </a:xfrm>
          <a:prstGeom prst="bentConnector2">
            <a:avLst/>
          </a:prstGeom>
          <a:noFill/>
          <a:ln cap="flat" cmpd="sng" w="38100">
            <a:solidFill>
              <a:schemeClr val="accent1"/>
            </a:solidFill>
            <a:prstDash val="solid"/>
            <a:miter lim="800000"/>
            <a:headEnd len="sm" w="sm" type="none"/>
            <a:tailEnd len="med" w="med" type="triangle"/>
          </a:ln>
        </p:spPr>
      </p:cxnSp>
      <p:cxnSp>
        <p:nvCxnSpPr>
          <p:cNvPr id="887" name="Google Shape;887;p82"/>
          <p:cNvCxnSpPr>
            <a:stCxn id="882" idx="2"/>
            <a:endCxn id="888" idx="0"/>
          </p:cNvCxnSpPr>
          <p:nvPr/>
        </p:nvCxnSpPr>
        <p:spPr>
          <a:xfrm flipH="1" rot="-5400000">
            <a:off x="6423758" y="3376891"/>
            <a:ext cx="1491600" cy="377400"/>
          </a:xfrm>
          <a:prstGeom prst="bentConnector3">
            <a:avLst>
              <a:gd fmla="val 49997" name="adj1"/>
            </a:avLst>
          </a:prstGeom>
          <a:noFill/>
          <a:ln cap="flat" cmpd="sng" w="38100">
            <a:solidFill>
              <a:schemeClr val="accent1"/>
            </a:solidFill>
            <a:prstDash val="solid"/>
            <a:miter lim="800000"/>
            <a:headEnd len="sm" w="sm" type="none"/>
            <a:tailEnd len="med" w="med" type="triangle"/>
          </a:ln>
        </p:spPr>
      </p:cxnSp>
      <p:sp>
        <p:nvSpPr>
          <p:cNvPr id="884" name="Google Shape;884;p82"/>
          <p:cNvSpPr txBox="1"/>
          <p:nvPr/>
        </p:nvSpPr>
        <p:spPr>
          <a:xfrm>
            <a:off x="565379" y="2954683"/>
            <a:ext cx="2100991" cy="938195"/>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2000">
                <a:solidFill>
                  <a:schemeClr val="dk1"/>
                </a:solidFill>
                <a:latin typeface="Arial"/>
                <a:ea typeface="Arial"/>
                <a:cs typeface="Arial"/>
                <a:sym typeface="Arial"/>
              </a:rPr>
              <a:t>选择的数量，如2代表[0,1]中选择</a:t>
            </a:r>
            <a:endParaRPr sz="2000">
              <a:solidFill>
                <a:schemeClr val="dk1"/>
              </a:solidFill>
              <a:latin typeface="Arial"/>
              <a:ea typeface="Arial"/>
              <a:cs typeface="Arial"/>
              <a:sym typeface="Arial"/>
            </a:endParaRPr>
          </a:p>
        </p:txBody>
      </p:sp>
      <p:sp>
        <p:nvSpPr>
          <p:cNvPr id="886" name="Google Shape;886;p82"/>
          <p:cNvSpPr txBox="1"/>
          <p:nvPr/>
        </p:nvSpPr>
        <p:spPr>
          <a:xfrm>
            <a:off x="2950366" y="4034125"/>
            <a:ext cx="1498517" cy="530904"/>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2000">
                <a:solidFill>
                  <a:schemeClr val="dk1"/>
                </a:solidFill>
                <a:latin typeface="Arial"/>
                <a:ea typeface="Arial"/>
                <a:cs typeface="Arial"/>
                <a:sym typeface="Arial"/>
              </a:rPr>
              <a:t>选择的次数</a:t>
            </a:r>
            <a:endParaRPr sz="2000">
              <a:solidFill>
                <a:schemeClr val="dk1"/>
              </a:solidFill>
              <a:latin typeface="Arial"/>
              <a:ea typeface="Arial"/>
              <a:cs typeface="Arial"/>
              <a:sym typeface="Arial"/>
            </a:endParaRPr>
          </a:p>
        </p:txBody>
      </p:sp>
      <p:sp>
        <p:nvSpPr>
          <p:cNvPr id="888" name="Google Shape;888;p82"/>
          <p:cNvSpPr txBox="1"/>
          <p:nvPr/>
        </p:nvSpPr>
        <p:spPr>
          <a:xfrm>
            <a:off x="6231599" y="4311288"/>
            <a:ext cx="2253495" cy="530904"/>
          </a:xfrm>
          <a:prstGeom prst="rect">
            <a:avLst/>
          </a:prstGeom>
          <a:noFill/>
          <a:ln>
            <a:noFill/>
          </a:ln>
        </p:spPr>
        <p:txBody>
          <a:bodyPr anchorCtr="0" anchor="t" bIns="34275" lIns="68550" spcFirstLastPara="1" rIns="68550" wrap="square" tIns="34275">
            <a:noAutofit/>
          </a:bodyPr>
          <a:lstStyle/>
          <a:p>
            <a:pPr indent="0" lvl="0" marL="0" marR="0" rtl="0" algn="l">
              <a:lnSpc>
                <a:spcPct val="150000"/>
              </a:lnSpc>
              <a:spcBef>
                <a:spcPts val="0"/>
              </a:spcBef>
              <a:spcAft>
                <a:spcPts val="0"/>
              </a:spcAft>
              <a:buNone/>
            </a:pPr>
            <a:r>
              <a:rPr lang="zh-CN" sz="2000">
                <a:solidFill>
                  <a:schemeClr val="dk1"/>
                </a:solidFill>
                <a:latin typeface="Arial"/>
                <a:ea typeface="Arial"/>
                <a:cs typeface="Arial"/>
                <a:sym typeface="Arial"/>
              </a:rPr>
              <a:t>每种选择的概率</a:t>
            </a:r>
            <a:endParaRPr sz="2000">
              <a:solidFill>
                <a:schemeClr val="dk1"/>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pic>
        <p:nvPicPr>
          <p:cNvPr id="894" name="Google Shape;894;p83"/>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895" name="Google Shape;895;p83"/>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96" name="Google Shape;896;p83"/>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897" name="Google Shape;897;p83"/>
          <p:cNvSpPr txBox="1"/>
          <p:nvPr/>
        </p:nvSpPr>
        <p:spPr>
          <a:xfrm>
            <a:off x="758543" y="852039"/>
            <a:ext cx="5830516"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项目相关知识：pd.get_dummies</a:t>
            </a:r>
            <a:endParaRPr sz="2800">
              <a:solidFill>
                <a:schemeClr val="dk1"/>
              </a:solidFill>
              <a:latin typeface="Arial"/>
              <a:ea typeface="Arial"/>
              <a:cs typeface="Arial"/>
              <a:sym typeface="Arial"/>
            </a:endParaRPr>
          </a:p>
        </p:txBody>
      </p:sp>
      <p:pic>
        <p:nvPicPr>
          <p:cNvPr id="898" name="Google Shape;898;p83"/>
          <p:cNvPicPr preferRelativeResize="0"/>
          <p:nvPr/>
        </p:nvPicPr>
        <p:blipFill rotWithShape="1">
          <a:blip r:embed="rId4">
            <a:alphaModFix/>
          </a:blip>
          <a:srcRect b="0" l="0" r="0" t="0"/>
          <a:stretch/>
        </p:blipFill>
        <p:spPr>
          <a:xfrm>
            <a:off x="745096" y="1539437"/>
            <a:ext cx="7680389" cy="2025020"/>
          </a:xfrm>
          <a:prstGeom prst="rect">
            <a:avLst/>
          </a:prstGeom>
          <a:noFill/>
          <a:ln>
            <a:noFill/>
          </a:ln>
          <a:effectLst>
            <a:outerShdw blurRad="292100" rotWithShape="0" algn="tl" dir="2700000" dist="139700">
              <a:srgbClr val="333333">
                <a:alpha val="64705"/>
              </a:srgbClr>
            </a:outerShdw>
          </a:effectLst>
        </p:spPr>
      </p:pic>
      <p:sp>
        <p:nvSpPr>
          <p:cNvPr id="899" name="Google Shape;899;p83"/>
          <p:cNvSpPr txBox="1"/>
          <p:nvPr/>
        </p:nvSpPr>
        <p:spPr>
          <a:xfrm>
            <a:off x="201706" y="3724835"/>
            <a:ext cx="8599869" cy="992569"/>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利用get_dummies，可以将类别变量编码成0和1，方便后续使用和处理。示例中的prefix可以为编码的列加上一个前置名称。</a:t>
            </a:r>
            <a:endParaRPr sz="2000">
              <a:solidFill>
                <a:srgbClr val="595959"/>
              </a:solidFill>
              <a:latin typeface="Arial"/>
              <a:ea typeface="Arial"/>
              <a:cs typeface="Arial"/>
              <a:sym typeface="Arial"/>
            </a:endParaRPr>
          </a:p>
        </p:txBody>
      </p:sp>
      <p:sp>
        <p:nvSpPr>
          <p:cNvPr id="900" name="Google Shape;900;p83"/>
          <p:cNvSpPr/>
          <p:nvPr/>
        </p:nvSpPr>
        <p:spPr>
          <a:xfrm>
            <a:off x="3290561" y="2180759"/>
            <a:ext cx="891473" cy="374182"/>
          </a:xfrm>
          <a:prstGeom prst="rect">
            <a:avLst/>
          </a:prstGeom>
          <a:noFill/>
          <a:ln cap="flat" cmpd="sng" w="38100">
            <a:solidFill>
              <a:srgbClr val="28418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901" name="Google Shape;901;p83"/>
          <p:cNvCxnSpPr>
            <a:stCxn id="900" idx="2"/>
            <a:endCxn id="899" idx="0"/>
          </p:cNvCxnSpPr>
          <p:nvPr/>
        </p:nvCxnSpPr>
        <p:spPr>
          <a:xfrm flipH="1" rot="-5400000">
            <a:off x="3533947" y="2757291"/>
            <a:ext cx="1170000" cy="765300"/>
          </a:xfrm>
          <a:prstGeom prst="bentConnector3">
            <a:avLst>
              <a:gd fmla="val 49995" name="adj1"/>
            </a:avLst>
          </a:prstGeom>
          <a:noFill/>
          <a:ln cap="flat" cmpd="sng" w="38100">
            <a:solidFill>
              <a:schemeClr val="accent1"/>
            </a:solidFill>
            <a:prstDash val="solid"/>
            <a:miter lim="800000"/>
            <a:headEnd len="sm" w="sm" type="none"/>
            <a:tailEnd len="med" w="med" type="triangle"/>
          </a:ln>
        </p:spPr>
      </p:cxn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pic>
        <p:nvPicPr>
          <p:cNvPr id="907" name="Google Shape;907;p84"/>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908" name="Google Shape;908;p84"/>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09" name="Google Shape;909;p84"/>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910" name="Google Shape;910;p84"/>
          <p:cNvSpPr txBox="1"/>
          <p:nvPr/>
        </p:nvSpPr>
        <p:spPr>
          <a:xfrm>
            <a:off x="758543" y="852039"/>
            <a:ext cx="4509493"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 query</a:t>
            </a:r>
            <a:endParaRPr sz="2800">
              <a:solidFill>
                <a:schemeClr val="dk1"/>
              </a:solidFill>
              <a:latin typeface="Arial"/>
              <a:ea typeface="Arial"/>
              <a:cs typeface="Arial"/>
              <a:sym typeface="Arial"/>
            </a:endParaRPr>
          </a:p>
        </p:txBody>
      </p:sp>
      <p:sp>
        <p:nvSpPr>
          <p:cNvPr id="911" name="Google Shape;911;p84"/>
          <p:cNvSpPr txBox="1"/>
          <p:nvPr/>
        </p:nvSpPr>
        <p:spPr>
          <a:xfrm>
            <a:off x="346428" y="1352166"/>
            <a:ext cx="8572573" cy="992569"/>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对于dataframe中的数据，同样可以使用query的方法进行精准的查找和返回，本质上是利用SQL语句处理df问题。例如：</a:t>
            </a:r>
            <a:endParaRPr sz="2000">
              <a:solidFill>
                <a:srgbClr val="595959"/>
              </a:solidFill>
              <a:latin typeface="Arial"/>
              <a:ea typeface="Arial"/>
              <a:cs typeface="Arial"/>
              <a:sym typeface="Arial"/>
            </a:endParaRPr>
          </a:p>
        </p:txBody>
      </p:sp>
      <p:pic>
        <p:nvPicPr>
          <p:cNvPr id="912" name="Google Shape;912;p84"/>
          <p:cNvPicPr preferRelativeResize="0"/>
          <p:nvPr/>
        </p:nvPicPr>
        <p:blipFill rotWithShape="1">
          <a:blip r:embed="rId4">
            <a:alphaModFix/>
          </a:blip>
          <a:srcRect b="0" l="0" r="0" t="0"/>
          <a:stretch/>
        </p:blipFill>
        <p:spPr>
          <a:xfrm>
            <a:off x="918313" y="2578693"/>
            <a:ext cx="5566734" cy="532338"/>
          </a:xfrm>
          <a:prstGeom prst="rect">
            <a:avLst/>
          </a:prstGeom>
          <a:noFill/>
          <a:ln>
            <a:noFill/>
          </a:ln>
          <a:effectLst>
            <a:outerShdw blurRad="292100" rotWithShape="0" algn="tl" dir="2700000" dist="139700">
              <a:srgbClr val="333333">
                <a:alpha val="64705"/>
              </a:srgbClr>
            </a:outerShdw>
          </a:effectLst>
        </p:spPr>
      </p:pic>
      <p:pic>
        <p:nvPicPr>
          <p:cNvPr id="913" name="Google Shape;913;p84"/>
          <p:cNvPicPr preferRelativeResize="0"/>
          <p:nvPr/>
        </p:nvPicPr>
        <p:blipFill rotWithShape="1">
          <a:blip r:embed="rId5">
            <a:alphaModFix/>
          </a:blip>
          <a:srcRect b="0" l="0" r="0" t="0"/>
          <a:stretch/>
        </p:blipFill>
        <p:spPr>
          <a:xfrm>
            <a:off x="662817" y="3471257"/>
            <a:ext cx="6862851" cy="119487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8" name="Shape 918"/>
        <p:cNvGrpSpPr/>
        <p:nvPr/>
      </p:nvGrpSpPr>
      <p:grpSpPr>
        <a:xfrm>
          <a:off x="0" y="0"/>
          <a:ext cx="0" cy="0"/>
          <a:chOff x="0" y="0"/>
          <a:chExt cx="0" cy="0"/>
        </a:xfrm>
      </p:grpSpPr>
      <p:pic>
        <p:nvPicPr>
          <p:cNvPr id="919" name="Google Shape;919;p85"/>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920" name="Google Shape;920;p85"/>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21" name="Google Shape;921;p85"/>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项目导览</a:t>
            </a:r>
            <a:endParaRPr/>
          </a:p>
        </p:txBody>
      </p:sp>
      <p:sp>
        <p:nvSpPr>
          <p:cNvPr id="922" name="Google Shape;922;p85"/>
          <p:cNvSpPr txBox="1"/>
          <p:nvPr/>
        </p:nvSpPr>
        <p:spPr>
          <a:xfrm>
            <a:off x="658527" y="852039"/>
            <a:ext cx="617127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项目相关知识：DataFrame的方法</a:t>
            </a:r>
            <a:endParaRPr sz="2800">
              <a:solidFill>
                <a:schemeClr val="dk1"/>
              </a:solidFill>
              <a:latin typeface="Arial"/>
              <a:ea typeface="Arial"/>
              <a:cs typeface="Arial"/>
              <a:sym typeface="Arial"/>
            </a:endParaRPr>
          </a:p>
        </p:txBody>
      </p:sp>
      <p:graphicFrame>
        <p:nvGraphicFramePr>
          <p:cNvPr id="923" name="Google Shape;923;p85"/>
          <p:cNvGraphicFramePr/>
          <p:nvPr/>
        </p:nvGraphicFramePr>
        <p:xfrm>
          <a:off x="647154" y="2047463"/>
          <a:ext cx="3000000" cy="3000000"/>
        </p:xfrm>
        <a:graphic>
          <a:graphicData uri="http://schemas.openxmlformats.org/drawingml/2006/table">
            <a:tbl>
              <a:tblPr bandRow="1" firstRow="1">
                <a:noFill/>
                <a:tableStyleId>{88C8670C-0336-41E9-A808-1C4EB09E7E8E}</a:tableStyleId>
              </a:tblPr>
              <a:tblGrid>
                <a:gridCol w="3985550"/>
                <a:gridCol w="3985550"/>
              </a:tblGrid>
              <a:tr h="460125">
                <a:tc>
                  <a:txBody>
                    <a:bodyPr>
                      <a:noAutofit/>
                    </a:bodyPr>
                    <a:lstStyle/>
                    <a:p>
                      <a:pPr indent="0" lvl="0" marL="0" marR="0" rtl="0" algn="ctr">
                        <a:spcBef>
                          <a:spcPts val="0"/>
                        </a:spcBef>
                        <a:spcAft>
                          <a:spcPts val="0"/>
                        </a:spcAft>
                        <a:buNone/>
                      </a:pPr>
                      <a:r>
                        <a:rPr lang="zh-CN" sz="1800" u="none" cap="none" strike="noStrike"/>
                        <a:t>方法</a:t>
                      </a:r>
                      <a:endParaRPr sz="1800" u="none" cap="none" strike="noStrike">
                        <a:latin typeface="Arial"/>
                        <a:ea typeface="Arial"/>
                        <a:cs typeface="Arial"/>
                        <a:sym typeface="Arial"/>
                      </a:endParaRPr>
                    </a:p>
                  </a:txBody>
                  <a:tcPr marT="56725" marB="56725" marR="113450" marL="113450" anchor="ctr"/>
                </a:tc>
                <a:tc>
                  <a:txBody>
                    <a:bodyPr>
                      <a:noAutofit/>
                    </a:bodyPr>
                    <a:lstStyle/>
                    <a:p>
                      <a:pPr indent="0" lvl="0" marL="0" marR="0" rtl="0" algn="ctr">
                        <a:spcBef>
                          <a:spcPts val="0"/>
                        </a:spcBef>
                        <a:spcAft>
                          <a:spcPts val="0"/>
                        </a:spcAft>
                        <a:buNone/>
                      </a:pPr>
                      <a:r>
                        <a:rPr lang="zh-CN" sz="1800" u="none" cap="none" strike="noStrike"/>
                        <a:t>说明</a:t>
                      </a:r>
                      <a:endParaRPr sz="1800" u="none" cap="none" strike="noStrike">
                        <a:latin typeface="Arial"/>
                        <a:ea typeface="Arial"/>
                        <a:cs typeface="Arial"/>
                        <a:sym typeface="Arial"/>
                      </a:endParaRPr>
                    </a:p>
                  </a:txBody>
                  <a:tcPr marT="56725" marB="56725" marR="113450" marL="113450" anchor="ctr"/>
                </a:tc>
              </a:tr>
              <a:tr h="460125">
                <a:tc>
                  <a:txBody>
                    <a:bodyPr>
                      <a:noAutofit/>
                    </a:bodyPr>
                    <a:lstStyle/>
                    <a:p>
                      <a:pPr indent="0" lvl="0" marL="0" marR="0" rtl="0" algn="ctr">
                        <a:spcBef>
                          <a:spcPts val="0"/>
                        </a:spcBef>
                        <a:spcAft>
                          <a:spcPts val="0"/>
                        </a:spcAft>
                        <a:buNone/>
                      </a:pPr>
                      <a:r>
                        <a:rPr lang="zh-CN" sz="1800" u="none" cap="none" strike="noStrike"/>
                        <a:t>count</a:t>
                      </a:r>
                      <a:endParaRPr sz="1800" u="none" cap="none" strike="noStrike">
                        <a:latin typeface="Arial"/>
                        <a:ea typeface="Arial"/>
                        <a:cs typeface="Arial"/>
                        <a:sym typeface="Arial"/>
                      </a:endParaRPr>
                    </a:p>
                  </a:txBody>
                  <a:tcPr marT="56725" marB="56725" marR="113450" marL="113450" anchor="ctr"/>
                </a:tc>
                <a:tc>
                  <a:txBody>
                    <a:bodyPr>
                      <a:noAutofit/>
                    </a:bodyPr>
                    <a:lstStyle/>
                    <a:p>
                      <a:pPr indent="0" lvl="0" marL="0" marR="0" rtl="0" algn="ctr">
                        <a:spcBef>
                          <a:spcPts val="0"/>
                        </a:spcBef>
                        <a:spcAft>
                          <a:spcPts val="0"/>
                        </a:spcAft>
                        <a:buNone/>
                      </a:pPr>
                      <a:r>
                        <a:rPr lang="zh-CN" sz="1600" u="none" cap="none" strike="noStrike"/>
                        <a:t> 非NA值的数量</a:t>
                      </a:r>
                      <a:endParaRPr sz="1600" u="none" cap="none" strike="noStrike">
                        <a:latin typeface="Arial"/>
                        <a:ea typeface="Arial"/>
                        <a:cs typeface="Arial"/>
                        <a:sym typeface="Arial"/>
                      </a:endParaRPr>
                    </a:p>
                  </a:txBody>
                  <a:tcPr marT="56725" marB="56725" marR="113450" marL="113450" anchor="ctr"/>
                </a:tc>
              </a:tr>
              <a:tr h="460125">
                <a:tc>
                  <a:txBody>
                    <a:bodyPr>
                      <a:noAutofit/>
                    </a:bodyPr>
                    <a:lstStyle/>
                    <a:p>
                      <a:pPr indent="0" lvl="0" marL="0" marR="0" rtl="0" algn="ctr">
                        <a:spcBef>
                          <a:spcPts val="0"/>
                        </a:spcBef>
                        <a:spcAft>
                          <a:spcPts val="0"/>
                        </a:spcAft>
                        <a:buNone/>
                      </a:pPr>
                      <a:r>
                        <a:rPr lang="zh-CN" sz="1800" u="none" cap="none" strike="noStrike"/>
                        <a:t>describe</a:t>
                      </a:r>
                      <a:endParaRPr sz="1800" u="none" cap="none" strike="noStrike">
                        <a:latin typeface="Arial"/>
                        <a:ea typeface="Arial"/>
                        <a:cs typeface="Arial"/>
                        <a:sym typeface="Arial"/>
                      </a:endParaRPr>
                    </a:p>
                  </a:txBody>
                  <a:tcPr marT="56725" marB="56725" marR="113450" marL="113450" anchor="ctr"/>
                </a:tc>
                <a:tc>
                  <a:txBody>
                    <a:bodyPr>
                      <a:noAutofit/>
                    </a:bodyPr>
                    <a:lstStyle/>
                    <a:p>
                      <a:pPr indent="0" lvl="0" marL="0" marR="0" rtl="0" algn="ctr">
                        <a:spcBef>
                          <a:spcPts val="0"/>
                        </a:spcBef>
                        <a:spcAft>
                          <a:spcPts val="0"/>
                        </a:spcAft>
                        <a:buNone/>
                      </a:pPr>
                      <a:r>
                        <a:rPr lang="zh-CN" sz="1600" u="none" cap="none" strike="noStrike"/>
                        <a:t>针对series或各dataframe列计算汇总统计</a:t>
                      </a:r>
                      <a:endParaRPr sz="1600" u="none" cap="none" strike="noStrike">
                        <a:latin typeface="Arial"/>
                        <a:ea typeface="Arial"/>
                        <a:cs typeface="Arial"/>
                        <a:sym typeface="Arial"/>
                      </a:endParaRPr>
                    </a:p>
                  </a:txBody>
                  <a:tcPr marT="56725" marB="56725" marR="113450" marL="113450" anchor="ctr"/>
                </a:tc>
              </a:tr>
              <a:tr h="460125">
                <a:tc>
                  <a:txBody>
                    <a:bodyPr>
                      <a:noAutofit/>
                    </a:bodyPr>
                    <a:lstStyle/>
                    <a:p>
                      <a:pPr indent="0" lvl="0" marL="0" marR="0" rtl="0" algn="ctr">
                        <a:spcBef>
                          <a:spcPts val="0"/>
                        </a:spcBef>
                        <a:spcAft>
                          <a:spcPts val="0"/>
                        </a:spcAft>
                        <a:buNone/>
                      </a:pPr>
                      <a:r>
                        <a:rPr lang="zh-CN" sz="1800" u="none" cap="none" strike="noStrike"/>
                        <a:t>min max</a:t>
                      </a:r>
                      <a:endParaRPr sz="1800" u="none" cap="none" strike="noStrike">
                        <a:latin typeface="Arial"/>
                        <a:ea typeface="Arial"/>
                        <a:cs typeface="Arial"/>
                        <a:sym typeface="Arial"/>
                      </a:endParaRPr>
                    </a:p>
                  </a:txBody>
                  <a:tcPr marT="56725" marB="56725" marR="113450" marL="113450" anchor="ctr"/>
                </a:tc>
                <a:tc>
                  <a:txBody>
                    <a:bodyPr>
                      <a:noAutofit/>
                    </a:bodyPr>
                    <a:lstStyle/>
                    <a:p>
                      <a:pPr indent="0" lvl="0" marL="0" marR="0" rtl="0" algn="ctr">
                        <a:spcBef>
                          <a:spcPts val="0"/>
                        </a:spcBef>
                        <a:spcAft>
                          <a:spcPts val="0"/>
                        </a:spcAft>
                        <a:buNone/>
                      </a:pPr>
                      <a:r>
                        <a:rPr lang="zh-CN" sz="1600" u="none" cap="none" strike="noStrike"/>
                        <a:t>计算最小值和最大值 </a:t>
                      </a:r>
                      <a:endParaRPr sz="1600" u="none" cap="none" strike="noStrike">
                        <a:latin typeface="Arial"/>
                        <a:ea typeface="Arial"/>
                        <a:cs typeface="Arial"/>
                        <a:sym typeface="Arial"/>
                      </a:endParaRPr>
                    </a:p>
                  </a:txBody>
                  <a:tcPr marT="56725" marB="56725" marR="113450" marL="113450" anchor="ctr"/>
                </a:tc>
              </a:tr>
              <a:tr h="460125">
                <a:tc>
                  <a:txBody>
                    <a:bodyPr>
                      <a:noAutofit/>
                    </a:bodyPr>
                    <a:lstStyle/>
                    <a:p>
                      <a:pPr indent="0" lvl="0" marL="0" marR="0" rtl="0" algn="ctr">
                        <a:spcBef>
                          <a:spcPts val="0"/>
                        </a:spcBef>
                        <a:spcAft>
                          <a:spcPts val="0"/>
                        </a:spcAft>
                        <a:buNone/>
                      </a:pPr>
                      <a:r>
                        <a:rPr lang="zh-CN" sz="1800" u="none" cap="none" strike="noStrike"/>
                        <a:t>argmin，argmax </a:t>
                      </a:r>
                      <a:endParaRPr sz="1800" u="none" cap="none" strike="noStrike">
                        <a:latin typeface="Arial"/>
                        <a:ea typeface="Arial"/>
                        <a:cs typeface="Arial"/>
                        <a:sym typeface="Arial"/>
                      </a:endParaRPr>
                    </a:p>
                  </a:txBody>
                  <a:tcPr marT="56725" marB="56725" marR="113450" marL="113450" anchor="ctr"/>
                </a:tc>
                <a:tc>
                  <a:txBody>
                    <a:bodyPr>
                      <a:noAutofit/>
                    </a:bodyPr>
                    <a:lstStyle/>
                    <a:p>
                      <a:pPr indent="0" lvl="0" marL="0" marR="0" rtl="0" algn="ctr">
                        <a:spcBef>
                          <a:spcPts val="0"/>
                        </a:spcBef>
                        <a:spcAft>
                          <a:spcPts val="0"/>
                        </a:spcAft>
                        <a:buNone/>
                      </a:pPr>
                      <a:r>
                        <a:rPr lang="zh-CN" sz="1600" u="none" cap="none" strike="noStrike"/>
                        <a:t>计算能够获取到最小值和最大值的索引位置（整数）</a:t>
                      </a:r>
                      <a:endParaRPr sz="1600" u="none" cap="none" strike="noStrike">
                        <a:latin typeface="Arial"/>
                        <a:ea typeface="Arial"/>
                        <a:cs typeface="Arial"/>
                        <a:sym typeface="Arial"/>
                      </a:endParaRPr>
                    </a:p>
                  </a:txBody>
                  <a:tcPr marT="56725" marB="56725" marR="113450" marL="113450" anchor="ctr"/>
                </a:tc>
              </a:tr>
            </a:tbl>
          </a:graphicData>
        </a:graphic>
      </p:graphicFrame>
      <p:sp>
        <p:nvSpPr>
          <p:cNvPr id="924" name="Google Shape;924;p85"/>
          <p:cNvSpPr txBox="1"/>
          <p:nvPr/>
        </p:nvSpPr>
        <p:spPr>
          <a:xfrm>
            <a:off x="217841" y="1404397"/>
            <a:ext cx="8572573" cy="476531"/>
          </a:xfrm>
          <a:prstGeom prst="rect">
            <a:avLst/>
          </a:prstGeom>
          <a:noFill/>
          <a:ln>
            <a:noFill/>
          </a:ln>
        </p:spPr>
        <p:txBody>
          <a:bodyPr anchorCtr="0" anchor="t" bIns="34275" lIns="68550" spcFirstLastPara="1" rIns="68550" wrap="square" tIns="34275">
            <a:noAutofit/>
          </a:bodyPr>
          <a:lstStyle/>
          <a:p>
            <a:pPr indent="457200" lvl="0" marL="0" marR="0" rtl="0" algn="l">
              <a:lnSpc>
                <a:spcPct val="150000"/>
              </a:lnSpc>
              <a:spcBef>
                <a:spcPts val="0"/>
              </a:spcBef>
              <a:spcAft>
                <a:spcPts val="0"/>
              </a:spcAft>
              <a:buNone/>
            </a:pPr>
            <a:r>
              <a:rPr lang="zh-CN" sz="2000">
                <a:solidFill>
                  <a:srgbClr val="595959"/>
                </a:solidFill>
                <a:latin typeface="Arial"/>
                <a:ea typeface="Arial"/>
                <a:cs typeface="Arial"/>
                <a:sym typeface="Arial"/>
              </a:rPr>
              <a:t>计算方法</a:t>
            </a:r>
            <a:endParaRPr sz="2000">
              <a:solidFill>
                <a:srgbClr val="595959"/>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pic>
        <p:nvPicPr>
          <p:cNvPr id="930" name="Google Shape;930;p86"/>
          <p:cNvPicPr preferRelativeResize="0"/>
          <p:nvPr/>
        </p:nvPicPr>
        <p:blipFill rotWithShape="1">
          <a:blip r:embed="rId3">
            <a:alphaModFix/>
          </a:blip>
          <a:srcRect b="0" l="3261" r="3912" t="0"/>
          <a:stretch/>
        </p:blipFill>
        <p:spPr>
          <a:xfrm>
            <a:off x="6078" y="-9986"/>
            <a:ext cx="9133928" cy="5155074"/>
          </a:xfrm>
          <a:prstGeom prst="rect">
            <a:avLst/>
          </a:prstGeom>
          <a:solidFill>
            <a:srgbClr val="E6E6E6"/>
          </a:solidFill>
          <a:ln>
            <a:noFill/>
          </a:ln>
        </p:spPr>
      </p:pic>
      <p:pic>
        <p:nvPicPr>
          <p:cNvPr id="931" name="Google Shape;931;p86"/>
          <p:cNvPicPr preferRelativeResize="0"/>
          <p:nvPr/>
        </p:nvPicPr>
        <p:blipFill rotWithShape="1">
          <a:blip r:embed="rId4">
            <a:alphaModFix/>
          </a:blip>
          <a:srcRect b="0" l="0" r="0" t="0"/>
          <a:stretch/>
        </p:blipFill>
        <p:spPr>
          <a:xfrm>
            <a:off x="3915198" y="1290888"/>
            <a:ext cx="1315688" cy="12766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9"/>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198" name="Google Shape;198;p29"/>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 name="Google Shape;199;p29"/>
          <p:cNvSpPr txBox="1"/>
          <p:nvPr/>
        </p:nvSpPr>
        <p:spPr>
          <a:xfrm>
            <a:off x="864231" y="774374"/>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概率</a:t>
            </a:r>
            <a:endParaRPr sz="2800">
              <a:solidFill>
                <a:schemeClr val="dk1"/>
              </a:solidFill>
              <a:latin typeface="Arial"/>
              <a:ea typeface="Arial"/>
              <a:cs typeface="Arial"/>
              <a:sym typeface="Arial"/>
            </a:endParaRPr>
          </a:p>
        </p:txBody>
      </p:sp>
      <p:sp>
        <p:nvSpPr>
          <p:cNvPr id="200" name="Google Shape;200;p29"/>
          <p:cNvSpPr txBox="1"/>
          <p:nvPr/>
        </p:nvSpPr>
        <p:spPr>
          <a:xfrm>
            <a:off x="507742" y="1419216"/>
            <a:ext cx="8150483" cy="992569"/>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概率亦称“或然率”、“机率”。它反映</a:t>
            </a:r>
            <a:r>
              <a:rPr b="1" lang="zh-CN" sz="2000">
                <a:solidFill>
                  <a:srgbClr val="595959"/>
                </a:solidFill>
                <a:latin typeface="Arial"/>
                <a:ea typeface="Arial"/>
                <a:cs typeface="Arial"/>
                <a:sym typeface="Arial"/>
              </a:rPr>
              <a:t>随机事件出现的可能性大小的量度</a:t>
            </a:r>
            <a:r>
              <a:rPr lang="zh-CN" sz="2000">
                <a:solidFill>
                  <a:srgbClr val="595959"/>
                </a:solidFill>
                <a:latin typeface="Arial"/>
                <a:ea typeface="Arial"/>
                <a:cs typeface="Arial"/>
                <a:sym typeface="Arial"/>
              </a:rPr>
              <a:t>。随机事件是指在相同条件下，可能出现也可能不出现的事件。</a:t>
            </a:r>
            <a:endParaRPr sz="2000">
              <a:solidFill>
                <a:srgbClr val="595959"/>
              </a:solidFill>
              <a:latin typeface="Arial"/>
              <a:ea typeface="Arial"/>
              <a:cs typeface="Arial"/>
              <a:sym typeface="Arial"/>
            </a:endParaRPr>
          </a:p>
        </p:txBody>
      </p:sp>
      <p:sp>
        <p:nvSpPr>
          <p:cNvPr id="201" name="Google Shape;201;p29"/>
          <p:cNvSpPr txBox="1"/>
          <p:nvPr/>
        </p:nvSpPr>
        <p:spPr>
          <a:xfrm>
            <a:off x="4582983" y="3326611"/>
            <a:ext cx="4467670" cy="476531"/>
          </a:xfrm>
          <a:prstGeom prst="rect">
            <a:avLst/>
          </a:prstGeom>
          <a:noFill/>
          <a:ln>
            <a:noFill/>
          </a:ln>
        </p:spPr>
        <p:txBody>
          <a:bodyPr anchorCtr="0" anchor="t" bIns="34275" lIns="68550" spcFirstLastPara="1" rIns="68550" wrap="square" tIns="34275">
            <a:noAutofit/>
          </a:bodyPr>
          <a:lstStyle/>
          <a:p>
            <a:pPr indent="-342900" lvl="0" marL="342900" marR="0" rtl="0" algn="l">
              <a:lnSpc>
                <a:spcPct val="150000"/>
              </a:lnSpc>
              <a:spcBef>
                <a:spcPts val="0"/>
              </a:spcBef>
              <a:spcAft>
                <a:spcPts val="0"/>
              </a:spcAft>
              <a:buClr>
                <a:schemeClr val="dk1"/>
              </a:buClr>
              <a:buSzPts val="2000"/>
              <a:buFont typeface="Arial"/>
              <a:buChar char="•"/>
            </a:pPr>
            <a:r>
              <a:rPr lang="zh-CN" sz="2000">
                <a:solidFill>
                  <a:schemeClr val="dk1"/>
                </a:solidFill>
                <a:latin typeface="Arial"/>
                <a:ea typeface="Arial"/>
                <a:cs typeface="Arial"/>
                <a:sym typeface="Arial"/>
              </a:rPr>
              <a:t>抛硬币正反出现的概率都是50%</a:t>
            </a:r>
            <a:endParaRPr/>
          </a:p>
        </p:txBody>
      </p:sp>
      <p:pic>
        <p:nvPicPr>
          <p:cNvPr descr="https://timgsa.baidu.com/timg?image&amp;quality=80&amp;size=b9999_10000&amp;sec=1532925937993&amp;di=12740efd3652eaf77661807a55e4686d&amp;imgtype=0&amp;src=http%3A%2F%2Fp1.qhimgs4.com%2Ft01011d7f312a621848.gif" id="202" name="Google Shape;202;p29"/>
          <p:cNvPicPr preferRelativeResize="0"/>
          <p:nvPr/>
        </p:nvPicPr>
        <p:blipFill rotWithShape="1">
          <a:blip r:embed="rId4">
            <a:alphaModFix/>
          </a:blip>
          <a:srcRect b="0" l="0" r="0" t="0"/>
          <a:stretch/>
        </p:blipFill>
        <p:spPr>
          <a:xfrm>
            <a:off x="864231" y="2685445"/>
            <a:ext cx="3132831" cy="1758861"/>
          </a:xfrm>
          <a:prstGeom prst="rect">
            <a:avLst/>
          </a:prstGeom>
          <a:noFill/>
          <a:ln>
            <a:noFill/>
          </a:ln>
          <a:effectLst>
            <a:outerShdw blurRad="292100" rotWithShape="0" algn="tl" dir="2700000" dist="139700">
              <a:srgbClr val="333333">
                <a:alpha val="64705"/>
              </a:srgbClr>
            </a:outerShdw>
          </a:effectLst>
        </p:spPr>
      </p:pic>
      <p:sp>
        <p:nvSpPr>
          <p:cNvPr id="203" name="Google Shape;203;p29"/>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30"/>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10" name="Google Shape;210;p30"/>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1" name="Google Shape;211;p30"/>
          <p:cNvSpPr txBox="1"/>
          <p:nvPr/>
        </p:nvSpPr>
        <p:spPr>
          <a:xfrm>
            <a:off x="850784" y="870343"/>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概率和频率</a:t>
            </a:r>
            <a:endParaRPr sz="2800">
              <a:solidFill>
                <a:schemeClr val="dk1"/>
              </a:solidFill>
              <a:latin typeface="Arial"/>
              <a:ea typeface="Arial"/>
              <a:cs typeface="Arial"/>
              <a:sym typeface="Arial"/>
            </a:endParaRPr>
          </a:p>
        </p:txBody>
      </p:sp>
      <p:sp>
        <p:nvSpPr>
          <p:cNvPr id="212" name="Google Shape;212;p30"/>
          <p:cNvSpPr txBox="1"/>
          <p:nvPr/>
        </p:nvSpPr>
        <p:spPr>
          <a:xfrm>
            <a:off x="527155" y="1504941"/>
            <a:ext cx="8150483" cy="1861525"/>
          </a:xfrm>
          <a:prstGeom prst="rect">
            <a:avLst/>
          </a:prstGeom>
          <a:noFill/>
          <a:ln>
            <a:noFill/>
          </a:ln>
        </p:spPr>
        <p:txBody>
          <a:bodyPr anchorCtr="0" anchor="t" bIns="34275" lIns="68550" spcFirstLastPara="1" rIns="68550" wrap="square" tIns="34275">
            <a:noAutofit/>
          </a:bodyPr>
          <a:lstStyle/>
          <a:p>
            <a:pPr indent="-342900" lvl="0" marL="342900" marR="0" rtl="0" algn="just">
              <a:lnSpc>
                <a:spcPct val="150000"/>
              </a:lnSpc>
              <a:spcBef>
                <a:spcPts val="0"/>
              </a:spcBef>
              <a:spcAft>
                <a:spcPts val="0"/>
              </a:spcAft>
              <a:buClr>
                <a:srgbClr val="595959"/>
              </a:buClr>
              <a:buSzPts val="2000"/>
              <a:buFont typeface="Arial"/>
              <a:buChar char="•"/>
            </a:pPr>
            <a:r>
              <a:rPr lang="zh-CN" sz="2000">
                <a:solidFill>
                  <a:srgbClr val="595959"/>
                </a:solidFill>
                <a:latin typeface="Arial"/>
                <a:ea typeface="Arial"/>
                <a:cs typeface="Arial"/>
                <a:sym typeface="Arial"/>
              </a:rPr>
              <a:t>他们都是统计系统各元件发生的可能性大小；</a:t>
            </a:r>
            <a:endParaRPr/>
          </a:p>
          <a:p>
            <a:pPr indent="-342900" lvl="0" marL="342900" marR="0" rtl="0" algn="just">
              <a:lnSpc>
                <a:spcPct val="150000"/>
              </a:lnSpc>
              <a:spcBef>
                <a:spcPts val="0"/>
              </a:spcBef>
              <a:spcAft>
                <a:spcPts val="0"/>
              </a:spcAft>
              <a:buClr>
                <a:srgbClr val="595959"/>
              </a:buClr>
              <a:buSzPts val="2000"/>
              <a:buFont typeface="Arial"/>
              <a:buChar char="•"/>
            </a:pPr>
            <a:r>
              <a:rPr lang="zh-CN" sz="2000">
                <a:solidFill>
                  <a:srgbClr val="595959"/>
                </a:solidFill>
                <a:latin typeface="Arial"/>
                <a:ea typeface="Arial"/>
                <a:cs typeface="Arial"/>
                <a:sym typeface="Arial"/>
              </a:rPr>
              <a:t>频率一般是</a:t>
            </a:r>
            <a:r>
              <a:rPr b="1" lang="zh-CN" sz="2000">
                <a:solidFill>
                  <a:srgbClr val="595959"/>
                </a:solidFill>
                <a:latin typeface="Arial"/>
                <a:ea typeface="Arial"/>
                <a:cs typeface="Arial"/>
                <a:sym typeface="Arial"/>
              </a:rPr>
              <a:t>大概统计数据</a:t>
            </a:r>
            <a:r>
              <a:rPr lang="zh-CN" sz="2000">
                <a:solidFill>
                  <a:srgbClr val="595959"/>
                </a:solidFill>
                <a:latin typeface="Arial"/>
                <a:ea typeface="Arial"/>
                <a:cs typeface="Arial"/>
                <a:sym typeface="Arial"/>
              </a:rPr>
              <a:t>经验值，概率是系统</a:t>
            </a:r>
            <a:r>
              <a:rPr b="1" lang="zh-CN" sz="2000">
                <a:solidFill>
                  <a:srgbClr val="595959"/>
                </a:solidFill>
                <a:latin typeface="Arial"/>
                <a:ea typeface="Arial"/>
                <a:cs typeface="Arial"/>
                <a:sym typeface="Arial"/>
              </a:rPr>
              <a:t>固有的准确值</a:t>
            </a:r>
            <a:r>
              <a:rPr lang="zh-CN" sz="2000">
                <a:solidFill>
                  <a:srgbClr val="595959"/>
                </a:solidFill>
                <a:latin typeface="Arial"/>
                <a:ea typeface="Arial"/>
                <a:cs typeface="Arial"/>
                <a:sym typeface="Arial"/>
              </a:rPr>
              <a:t>；</a:t>
            </a:r>
            <a:endParaRPr/>
          </a:p>
          <a:p>
            <a:pPr indent="-342900" lvl="0" marL="342900" marR="0" rtl="0" algn="just">
              <a:lnSpc>
                <a:spcPct val="150000"/>
              </a:lnSpc>
              <a:spcBef>
                <a:spcPts val="0"/>
              </a:spcBef>
              <a:spcAft>
                <a:spcPts val="0"/>
              </a:spcAft>
              <a:buClr>
                <a:srgbClr val="595959"/>
              </a:buClr>
              <a:buSzPts val="2000"/>
              <a:buFont typeface="Arial"/>
              <a:buChar char="•"/>
            </a:pPr>
            <a:r>
              <a:rPr lang="zh-CN" sz="2000">
                <a:solidFill>
                  <a:srgbClr val="595959"/>
                </a:solidFill>
                <a:latin typeface="Arial"/>
                <a:ea typeface="Arial"/>
                <a:cs typeface="Arial"/>
                <a:sym typeface="Arial"/>
              </a:rPr>
              <a:t>频率是近似值，概率是准确值；</a:t>
            </a:r>
            <a:endParaRPr/>
          </a:p>
          <a:p>
            <a:pPr indent="-342900" lvl="0" marL="342900" marR="0" rtl="0" algn="just">
              <a:lnSpc>
                <a:spcPct val="150000"/>
              </a:lnSpc>
              <a:spcBef>
                <a:spcPts val="0"/>
              </a:spcBef>
              <a:spcAft>
                <a:spcPts val="0"/>
              </a:spcAft>
              <a:buClr>
                <a:srgbClr val="595959"/>
              </a:buClr>
              <a:buSzPts val="2000"/>
              <a:buFont typeface="Arial"/>
              <a:buChar char="•"/>
            </a:pPr>
            <a:r>
              <a:rPr lang="zh-CN" sz="2000">
                <a:solidFill>
                  <a:srgbClr val="595959"/>
                </a:solidFill>
                <a:latin typeface="Arial"/>
                <a:ea typeface="Arial"/>
                <a:cs typeface="Arial"/>
                <a:sym typeface="Arial"/>
              </a:rPr>
              <a:t>频率值一般容易得到，所以一般用来代替概率</a:t>
            </a:r>
            <a:endParaRPr sz="2000">
              <a:solidFill>
                <a:srgbClr val="595959"/>
              </a:solidFill>
              <a:latin typeface="Arial"/>
              <a:ea typeface="Arial"/>
              <a:cs typeface="Arial"/>
              <a:sym typeface="Arial"/>
            </a:endParaRPr>
          </a:p>
        </p:txBody>
      </p:sp>
      <p:sp>
        <p:nvSpPr>
          <p:cNvPr id="213" name="Google Shape;213;p30"/>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31"/>
          <p:cNvPicPr preferRelativeResize="0"/>
          <p:nvPr/>
        </p:nvPicPr>
        <p:blipFill rotWithShape="1">
          <a:blip r:embed="rId3">
            <a:alphaModFix/>
          </a:blip>
          <a:srcRect b="0" l="0" r="0" t="0"/>
          <a:stretch/>
        </p:blipFill>
        <p:spPr>
          <a:xfrm>
            <a:off x="8090105" y="200504"/>
            <a:ext cx="828896" cy="804310"/>
          </a:xfrm>
          <a:prstGeom prst="rect">
            <a:avLst/>
          </a:prstGeom>
          <a:noFill/>
          <a:ln>
            <a:noFill/>
          </a:ln>
        </p:spPr>
      </p:pic>
      <p:sp>
        <p:nvSpPr>
          <p:cNvPr id="220" name="Google Shape;220;p31"/>
          <p:cNvSpPr/>
          <p:nvPr/>
        </p:nvSpPr>
        <p:spPr>
          <a:xfrm>
            <a:off x="507742" y="177354"/>
            <a:ext cx="1498415" cy="299089"/>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1" name="Google Shape;221;p31"/>
          <p:cNvSpPr txBox="1"/>
          <p:nvPr/>
        </p:nvSpPr>
        <p:spPr>
          <a:xfrm>
            <a:off x="749931" y="1036722"/>
            <a:ext cx="2512452" cy="500127"/>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2800">
                <a:solidFill>
                  <a:schemeClr val="dk1"/>
                </a:solidFill>
                <a:latin typeface="Arial"/>
                <a:ea typeface="Arial"/>
                <a:cs typeface="Arial"/>
                <a:sym typeface="Arial"/>
              </a:rPr>
              <a:t>均值和方差</a:t>
            </a:r>
            <a:endParaRPr sz="2800">
              <a:solidFill>
                <a:schemeClr val="dk1"/>
              </a:solidFill>
              <a:latin typeface="Arial"/>
              <a:ea typeface="Arial"/>
              <a:cs typeface="Arial"/>
              <a:sym typeface="Arial"/>
            </a:endParaRPr>
          </a:p>
        </p:txBody>
      </p:sp>
      <p:sp>
        <p:nvSpPr>
          <p:cNvPr id="222" name="Google Shape;222;p31"/>
          <p:cNvSpPr txBox="1"/>
          <p:nvPr/>
        </p:nvSpPr>
        <p:spPr>
          <a:xfrm>
            <a:off x="314230" y="1679207"/>
            <a:ext cx="8285163" cy="530904"/>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均值：在一组数据中</a:t>
            </a:r>
            <a:r>
              <a:rPr b="1" lang="zh-CN" sz="2000">
                <a:solidFill>
                  <a:srgbClr val="595959"/>
                </a:solidFill>
                <a:latin typeface="Arial"/>
                <a:ea typeface="Arial"/>
                <a:cs typeface="Arial"/>
                <a:sym typeface="Arial"/>
              </a:rPr>
              <a:t>所有数据之和再除以这组数据的个数</a:t>
            </a:r>
            <a:r>
              <a:rPr lang="zh-CN" sz="2000">
                <a:solidFill>
                  <a:srgbClr val="595959"/>
                </a:solidFill>
                <a:latin typeface="Arial"/>
                <a:ea typeface="Arial"/>
                <a:cs typeface="Arial"/>
                <a:sym typeface="Arial"/>
              </a:rPr>
              <a:t>。</a:t>
            </a:r>
            <a:endParaRPr sz="2000">
              <a:solidFill>
                <a:srgbClr val="595959"/>
              </a:solidFill>
              <a:latin typeface="Arial"/>
              <a:ea typeface="Arial"/>
              <a:cs typeface="Arial"/>
              <a:sym typeface="Arial"/>
            </a:endParaRPr>
          </a:p>
        </p:txBody>
      </p:sp>
      <p:sp>
        <p:nvSpPr>
          <p:cNvPr id="223" name="Google Shape;223;p31"/>
          <p:cNvSpPr txBox="1"/>
          <p:nvPr/>
        </p:nvSpPr>
        <p:spPr>
          <a:xfrm>
            <a:off x="314230" y="2179631"/>
            <a:ext cx="8285163" cy="992569"/>
          </a:xfrm>
          <a:prstGeom prst="rect">
            <a:avLst/>
          </a:prstGeom>
          <a:noFill/>
          <a:ln>
            <a:noFill/>
          </a:ln>
        </p:spPr>
        <p:txBody>
          <a:bodyPr anchorCtr="0" anchor="t" bIns="34275" lIns="68550" spcFirstLastPara="1" rIns="68550" wrap="square" tIns="34275">
            <a:noAutofit/>
          </a:bodyPr>
          <a:lstStyle/>
          <a:p>
            <a:pPr indent="457200" lvl="0" marL="0" marR="0" rtl="0" algn="just">
              <a:lnSpc>
                <a:spcPct val="150000"/>
              </a:lnSpc>
              <a:spcBef>
                <a:spcPts val="0"/>
              </a:spcBef>
              <a:spcAft>
                <a:spcPts val="0"/>
              </a:spcAft>
              <a:buNone/>
            </a:pPr>
            <a:r>
              <a:rPr lang="zh-CN" sz="2000">
                <a:solidFill>
                  <a:srgbClr val="595959"/>
                </a:solidFill>
                <a:latin typeface="Arial"/>
                <a:ea typeface="Arial"/>
                <a:cs typeface="Arial"/>
                <a:sym typeface="Arial"/>
              </a:rPr>
              <a:t>方差：统计中的方差（样本方差）是每个样本值与全体样本值的</a:t>
            </a:r>
            <a:r>
              <a:rPr b="1" lang="zh-CN" sz="2000">
                <a:solidFill>
                  <a:srgbClr val="595959"/>
                </a:solidFill>
                <a:latin typeface="Arial"/>
                <a:ea typeface="Arial"/>
                <a:cs typeface="Arial"/>
                <a:sym typeface="Arial"/>
              </a:rPr>
              <a:t>平均数之差的平方值的平均数</a:t>
            </a:r>
            <a:r>
              <a:rPr lang="zh-CN" sz="2000">
                <a:solidFill>
                  <a:srgbClr val="595959"/>
                </a:solidFill>
                <a:latin typeface="Arial"/>
                <a:ea typeface="Arial"/>
                <a:cs typeface="Arial"/>
                <a:sym typeface="Arial"/>
              </a:rPr>
              <a:t>。</a:t>
            </a:r>
            <a:endParaRPr sz="2000">
              <a:solidFill>
                <a:srgbClr val="595959"/>
              </a:solidFill>
              <a:latin typeface="Arial"/>
              <a:ea typeface="Arial"/>
              <a:cs typeface="Arial"/>
              <a:sym typeface="Arial"/>
            </a:endParaRPr>
          </a:p>
        </p:txBody>
      </p:sp>
      <p:pic>
        <p:nvPicPr>
          <p:cNvPr id="224" name="Google Shape;224;p31"/>
          <p:cNvPicPr preferRelativeResize="0"/>
          <p:nvPr/>
        </p:nvPicPr>
        <p:blipFill rotWithShape="1">
          <a:blip r:embed="rId4">
            <a:alphaModFix/>
          </a:blip>
          <a:srcRect b="0" l="0" r="0" t="0"/>
          <a:stretch/>
        </p:blipFill>
        <p:spPr>
          <a:xfrm>
            <a:off x="0" y="3814982"/>
            <a:ext cx="9144000" cy="1330106"/>
          </a:xfrm>
          <a:prstGeom prst="rect">
            <a:avLst/>
          </a:prstGeom>
          <a:noFill/>
          <a:ln>
            <a:noFill/>
          </a:ln>
        </p:spPr>
      </p:pic>
      <p:pic>
        <p:nvPicPr>
          <p:cNvPr id="225" name="Google Shape;225;p31"/>
          <p:cNvPicPr preferRelativeResize="0"/>
          <p:nvPr/>
        </p:nvPicPr>
        <p:blipFill rotWithShape="1">
          <a:blip r:embed="rId5">
            <a:alphaModFix/>
          </a:blip>
          <a:srcRect b="0" l="0" r="0" t="0"/>
          <a:stretch/>
        </p:blipFill>
        <p:spPr>
          <a:xfrm>
            <a:off x="7543800" y="1528170"/>
            <a:ext cx="801799" cy="651461"/>
          </a:xfrm>
          <a:prstGeom prst="rect">
            <a:avLst/>
          </a:prstGeom>
          <a:noFill/>
          <a:ln>
            <a:noFill/>
          </a:ln>
        </p:spPr>
      </p:pic>
      <p:pic>
        <p:nvPicPr>
          <p:cNvPr id="226" name="Google Shape;226;p31"/>
          <p:cNvPicPr preferRelativeResize="0"/>
          <p:nvPr/>
        </p:nvPicPr>
        <p:blipFill rotWithShape="1">
          <a:blip r:embed="rId6">
            <a:alphaModFix/>
          </a:blip>
          <a:srcRect b="0" l="0" r="0" t="0"/>
          <a:stretch/>
        </p:blipFill>
        <p:spPr>
          <a:xfrm>
            <a:off x="3523129" y="2805938"/>
            <a:ext cx="832879" cy="499727"/>
          </a:xfrm>
          <a:prstGeom prst="rect">
            <a:avLst/>
          </a:prstGeom>
          <a:noFill/>
          <a:ln>
            <a:noFill/>
          </a:ln>
        </p:spPr>
      </p:pic>
      <p:sp>
        <p:nvSpPr>
          <p:cNvPr id="227" name="Google Shape;227;p31"/>
          <p:cNvSpPr txBox="1"/>
          <p:nvPr/>
        </p:nvSpPr>
        <p:spPr>
          <a:xfrm>
            <a:off x="527155" y="188929"/>
            <a:ext cx="1708906" cy="315461"/>
          </a:xfrm>
          <a:prstGeom prst="rect">
            <a:avLst/>
          </a:prstGeom>
          <a:noFill/>
          <a:ln>
            <a:noFill/>
          </a:ln>
        </p:spPr>
        <p:txBody>
          <a:bodyPr anchorCtr="0" anchor="t" bIns="34275" lIns="68550" spcFirstLastPara="1" rIns="68550" wrap="square" tIns="34275">
            <a:noAutofit/>
          </a:bodyPr>
          <a:lstStyle/>
          <a:p>
            <a:pPr indent="0" lvl="0" marL="0" marR="0" rtl="0" algn="l">
              <a:spcBef>
                <a:spcPts val="0"/>
              </a:spcBef>
              <a:spcAft>
                <a:spcPts val="0"/>
              </a:spcAft>
              <a:buNone/>
            </a:pPr>
            <a:r>
              <a:rPr lang="zh-CN" sz="1600">
                <a:solidFill>
                  <a:srgbClr val="28418B"/>
                </a:solidFill>
                <a:latin typeface="Arial"/>
                <a:ea typeface="Arial"/>
                <a:cs typeface="Arial"/>
                <a:sym typeface="Arial"/>
              </a:rPr>
              <a:t>基本统计学概念</a:t>
            </a:r>
            <a:endParaRPr sz="1600">
              <a:solidFill>
                <a:srgbClr val="28418B"/>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我图网​​">
  <a:themeElements>
    <a:clrScheme name="自定义 450">
      <a:dk1>
        <a:srgbClr val="000000"/>
      </a:dk1>
      <a:lt1>
        <a:srgbClr val="FFFFFF"/>
      </a:lt1>
      <a:dk2>
        <a:srgbClr val="1F497D"/>
      </a:dk2>
      <a:lt2>
        <a:srgbClr val="EEECE1"/>
      </a:lt2>
      <a:accent1>
        <a:srgbClr val="28418B"/>
      </a:accent1>
      <a:accent2>
        <a:srgbClr val="45C9C0"/>
      </a:accent2>
      <a:accent3>
        <a:srgbClr val="28418B"/>
      </a:accent3>
      <a:accent4>
        <a:srgbClr val="45C9C0"/>
      </a:accent4>
      <a:accent5>
        <a:srgbClr val="28418B"/>
      </a:accent5>
      <a:accent6>
        <a:srgbClr val="45C9C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